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1541" r:id="rId2"/>
    <p:sldId id="1514" r:id="rId3"/>
    <p:sldId id="1515" r:id="rId4"/>
    <p:sldId id="1516" r:id="rId5"/>
    <p:sldId id="1517" r:id="rId6"/>
    <p:sldId id="1518" r:id="rId7"/>
    <p:sldId id="1519" r:id="rId8"/>
    <p:sldId id="1520" r:id="rId9"/>
    <p:sldId id="1521" r:id="rId10"/>
    <p:sldId id="1522" r:id="rId11"/>
    <p:sldId id="1523" r:id="rId12"/>
    <p:sldId id="1524" r:id="rId13"/>
    <p:sldId id="1525" r:id="rId14"/>
    <p:sldId id="1526" r:id="rId15"/>
    <p:sldId id="1528" r:id="rId16"/>
    <p:sldId id="1529" r:id="rId17"/>
    <p:sldId id="1530" r:id="rId18"/>
    <p:sldId id="1531" r:id="rId19"/>
    <p:sldId id="1533" r:id="rId20"/>
    <p:sldId id="1542" r:id="rId21"/>
    <p:sldId id="1534" r:id="rId22"/>
    <p:sldId id="1535" r:id="rId23"/>
    <p:sldId id="1538" r:id="rId24"/>
    <p:sldId id="1539" r:id="rId25"/>
    <p:sldId id="1540"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autoAdjust="0"/>
    <p:restoredTop sz="95043"/>
  </p:normalViewPr>
  <p:slideViewPr>
    <p:cSldViewPr snapToGrid="0" snapToObjects="1">
      <p:cViewPr varScale="1">
        <p:scale>
          <a:sx n="161" d="100"/>
          <a:sy n="161" d="100"/>
        </p:scale>
        <p:origin x="208" y="384"/>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48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171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19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569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10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52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800" dirty="0">
                <a:ea typeface="Arial" charset="0"/>
                <a:cs typeface="Arial" charset="0"/>
              </a:rPr>
              <a:t>An exemplified sentence for </a:t>
            </a:r>
            <a:r>
              <a:rPr lang="en-US" sz="800" i="1" dirty="0">
                <a:ea typeface="Arial" charset="0"/>
                <a:cs typeface="Arial" charset="0"/>
              </a:rPr>
              <a:t>vote</a:t>
            </a:r>
            <a:r>
              <a:rPr lang="en-US" sz="800" dirty="0">
                <a:ea typeface="Arial" charset="0"/>
                <a:cs typeface="Arial" charset="0"/>
              </a:rPr>
              <a:t> and </a:t>
            </a:r>
            <a:r>
              <a:rPr lang="en-US" sz="800" i="1" dirty="0">
                <a:ea typeface="Arial" charset="0"/>
                <a:cs typeface="Arial" charset="0"/>
              </a:rPr>
              <a:t>rank</a:t>
            </a:r>
            <a:r>
              <a:rPr lang="en-US" sz="800" dirty="0">
                <a:ea typeface="Arial" charset="0"/>
                <a:cs typeface="Arial" charset="0"/>
              </a:rPr>
              <a:t> </a:t>
            </a:r>
            <a:r>
              <a:rPr lang="en-US" sz="800" i="1" dirty="0">
                <a:ea typeface="Arial" charset="0"/>
                <a:cs typeface="Arial" charset="0"/>
              </a:rPr>
              <a:t>Lus</a:t>
            </a:r>
            <a:r>
              <a:rPr lang="en-US" sz="800" dirty="0">
                <a:ea typeface="Arial" charset="0"/>
                <a:cs typeface="Arial" charset="0"/>
              </a:rPr>
              <a:t> with color-coded frame annotations below.  Labels below each sentence are frame specific frame </a:t>
            </a:r>
          </a:p>
          <a:p>
            <a:pPr algn="just"/>
            <a:r>
              <a:rPr lang="en-US" sz="800" dirty="0">
                <a:ea typeface="Arial" charset="0"/>
                <a:cs typeface="Arial" charset="0"/>
              </a:rPr>
              <a:t>elements (</a:t>
            </a:r>
            <a:r>
              <a:rPr lang="en-US" sz="800" i="1" dirty="0">
                <a:ea typeface="Arial" charset="0"/>
                <a:cs typeface="Arial" charset="0"/>
              </a:rPr>
              <a:t>FEs</a:t>
            </a:r>
            <a:r>
              <a:rPr lang="en-US" sz="800" dirty="0">
                <a:ea typeface="Arial" charset="0"/>
                <a:cs typeface="Arial" charset="0"/>
              </a:rPr>
              <a:t>).</a:t>
            </a:r>
          </a:p>
          <a:p>
            <a:endParaRPr lang="en-US" dirty="0"/>
          </a:p>
        </p:txBody>
      </p:sp>
    </p:spTree>
    <p:extLst>
      <p:ext uri="{BB962C8B-B14F-4D97-AF65-F5344CB8AC3E}">
        <p14:creationId xmlns:p14="http://schemas.microsoft.com/office/powerpoint/2010/main" val="42426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07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latin typeface="Garamond" charset="0"/>
                <a:ea typeface="Garamond" charset="0"/>
                <a:cs typeface="Garamond" charset="0"/>
              </a:rPr>
              <a:t>“Recurring action”, “Uniqueness of trait”, and “Vote“ are newly created frames</a:t>
            </a:r>
            <a:endParaRPr lang="en-US" b="0" i="0" dirty="0"/>
          </a:p>
        </p:txBody>
      </p:sp>
    </p:spTree>
    <p:extLst>
      <p:ext uri="{BB962C8B-B14F-4D97-AF65-F5344CB8AC3E}">
        <p14:creationId xmlns:p14="http://schemas.microsoft.com/office/powerpoint/2010/main" val="1862099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200151"/>
            <a:ext cx="6565570" cy="32883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4FCBA102-AEC5-954B-BEB5-18EE28CEFAF3}"/>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3486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035E33E-E0CD-0C4F-B927-380E0238BE69}"/>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3877166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3462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52932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46920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68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42556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871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7656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837228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74325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8556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508919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25175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1885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316923"/>
            <a:ext cx="5486400" cy="3086100"/>
          </a:xfrm>
        </p:spPr>
        <p:txBody>
          <a:bodyPr/>
          <a:lstStyle>
            <a:lvl1pPr marL="0" indent="0">
              <a:buNone/>
              <a:defRPr sz="3200" b="0"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Rectangle 15">
            <a:extLst>
              <a:ext uri="{FF2B5EF4-FFF2-40B4-BE49-F238E27FC236}">
                <a16:creationId xmlns:a16="http://schemas.microsoft.com/office/drawing/2014/main" id="{60A6ADD0-E222-BF4F-9358-2F1E226DC95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85355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5" y="1297480"/>
            <a:ext cx="6565569" cy="3099281"/>
          </a:xfrm>
        </p:spPr>
        <p:txBody>
          <a:bodyPr>
            <a:normAutofit/>
          </a:bodyPr>
          <a:lstStyle>
            <a:lvl1pPr marL="0" indent="0">
              <a:buNone/>
              <a:defRPr sz="2400" b="0" i="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Rectangle 15">
            <a:extLst>
              <a:ext uri="{FF2B5EF4-FFF2-40B4-BE49-F238E27FC236}">
                <a16:creationId xmlns:a16="http://schemas.microsoft.com/office/drawing/2014/main" id="{938799C9-3259-2341-A221-D6F5A211AB44}"/>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309683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185" y="1200151"/>
            <a:ext cx="6565570" cy="32883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5">
            <a:extLst>
              <a:ext uri="{FF2B5EF4-FFF2-40B4-BE49-F238E27FC236}">
                <a16:creationId xmlns:a16="http://schemas.microsoft.com/office/drawing/2014/main" id="{9C5C8B24-39DE-534B-ADB7-8F4695C436C7}"/>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426696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FD8F7C89-7A3C-414D-93AE-D44D7A473AF6}"/>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31146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1785578" y="1316923"/>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3" name="Rectangle 15">
            <a:extLst>
              <a:ext uri="{FF2B5EF4-FFF2-40B4-BE49-F238E27FC236}">
                <a16:creationId xmlns:a16="http://schemas.microsoft.com/office/drawing/2014/main" id="{17F0B143-85C2-D44B-B79B-214D4B7DDEE4}"/>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3103584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79185" y="1297480"/>
            <a:ext cx="6565569" cy="3099281"/>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Rectangle 15">
            <a:extLst>
              <a:ext uri="{FF2B5EF4-FFF2-40B4-BE49-F238E27FC236}">
                <a16:creationId xmlns:a16="http://schemas.microsoft.com/office/drawing/2014/main" id="{C812E495-C577-7D44-958C-1681A8760249}"/>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55531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8" r:id="rId3"/>
    <p:sldLayoutId id="2147483656" r:id="rId4"/>
    <p:sldLayoutId id="2147483650" r:id="rId5"/>
    <p:sldLayoutId id="2147483652" r:id="rId6"/>
    <p:sldLayoutId id="2147483655" r:id="rId7"/>
    <p:sldLayoutId id="2147483662" r:id="rId8"/>
    <p:sldLayoutId id="2147483663" r:id="rId9"/>
    <p:sldLayoutId id="2147483664" r:id="rId10"/>
    <p:sldLayoutId id="2147483665" r:id="rId11"/>
    <p:sldLayoutId id="2147483666"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3" r:id="rId23"/>
    <p:sldLayoutId id="2147483684" r:id="rId24"/>
    <p:sldLayoutId id="2147483685" r:id="rId25"/>
    <p:sldLayoutId id="2147483686" r:id="rId26"/>
    <p:sldLayoutId id="2147483687" r:id="rId27"/>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Arial"/>
        <a:buChar char="•"/>
        <a:defRPr sz="3200" b="1"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ct val="20000"/>
        </a:spcBef>
        <a:buFont typeface="Arial"/>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s://idir-server3.uta.edu/frameannotator/" TargetMode="External"/><Relationship Id="rId2" Type="http://schemas.openxmlformats.org/officeDocument/2006/relationships/image" Target="../media/image16.png"/><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hyperlink" Target="https://idir-server3.uta.edu/claimportal/frontendv2/produc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jpg"/><Relationship Id="rId3" Type="http://schemas.openxmlformats.org/officeDocument/2006/relationships/image" Target="../media/image22.jp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jp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5" Type="http://schemas.openxmlformats.org/officeDocument/2006/relationships/image" Target="../media/image34.jpg"/><Relationship Id="rId10" Type="http://schemas.openxmlformats.org/officeDocument/2006/relationships/image" Target="../media/image29.jpg"/><Relationship Id="rId19" Type="http://schemas.openxmlformats.org/officeDocument/2006/relationships/image" Target="../media/image4.png"/><Relationship Id="rId4" Type="http://schemas.openxmlformats.org/officeDocument/2006/relationships/image" Target="../media/image23.jpg"/><Relationship Id="rId9" Type="http://schemas.openxmlformats.org/officeDocument/2006/relationships/image" Target="../media/image28.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446550"/>
          </a:xfrm>
          <a:prstGeom prst="rect">
            <a:avLst/>
          </a:prstGeom>
          <a:noFill/>
        </p:spPr>
        <p:txBody>
          <a:bodyPr wrap="square" rtlCol="0">
            <a:spAutoFit/>
          </a:bodyPr>
          <a:lstStyle/>
          <a:p>
            <a:pPr algn="ctr"/>
            <a:r>
              <a:rPr lang="en-US" sz="4400" b="1" dirty="0">
                <a:solidFill>
                  <a:srgbClr val="13409F"/>
                </a:solidFill>
              </a:rPr>
              <a:t>Tech &amp; Check Cooperative Presentation</a:t>
            </a:r>
          </a:p>
        </p:txBody>
      </p:sp>
      <p:sp>
        <p:nvSpPr>
          <p:cNvPr id="6" name="TextBox 5"/>
          <p:cNvSpPr txBox="1"/>
          <p:nvPr/>
        </p:nvSpPr>
        <p:spPr>
          <a:xfrm>
            <a:off x="379257" y="3256875"/>
            <a:ext cx="8534400" cy="1569660"/>
          </a:xfrm>
          <a:prstGeom prst="rect">
            <a:avLst/>
          </a:prstGeom>
          <a:noFill/>
        </p:spPr>
        <p:txBody>
          <a:bodyPr wrap="square" rtlCol="0">
            <a:spAutoFit/>
          </a:bodyPr>
          <a:lstStyle/>
          <a:p>
            <a:pPr algn="ctr"/>
            <a:r>
              <a:rPr lang="en-US" sz="2400" b="1" dirty="0">
                <a:solidFill>
                  <a:srgbClr val="C00000"/>
                </a:solidFill>
              </a:rPr>
              <a:t>Innovative Database and Information Systems (IDIR) Lab</a:t>
            </a:r>
          </a:p>
          <a:p>
            <a:pPr algn="ctr"/>
            <a:r>
              <a:rPr lang="en-US" sz="2400" b="1" dirty="0">
                <a:solidFill>
                  <a:srgbClr val="C00000"/>
                </a:solidFill>
              </a:rPr>
              <a:t>CSE Department, UT-Arlington</a:t>
            </a:r>
          </a:p>
          <a:p>
            <a:pPr algn="ctr"/>
            <a:endParaRPr lang="en-US" sz="2400" b="1" dirty="0">
              <a:solidFill>
                <a:srgbClr val="C00000"/>
              </a:solidFill>
            </a:endParaRPr>
          </a:p>
          <a:p>
            <a:pPr algn="ctr"/>
            <a:r>
              <a:rPr lang="en-US" sz="2400" b="1" dirty="0">
                <a:solidFill>
                  <a:srgbClr val="C00000"/>
                </a:solidFill>
              </a:rPr>
              <a:t>February 13,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F0E7469-6E2F-0340-924C-F93D9905DA95}"/>
              </a:ext>
            </a:extLst>
          </p:cNvPr>
          <p:cNvSpPr txBox="1">
            <a:spLocks/>
          </p:cNvSpPr>
          <p:nvPr/>
        </p:nvSpPr>
        <p:spPr>
          <a:xfrm>
            <a:off x="7224232" y="4700302"/>
            <a:ext cx="1854230" cy="447623"/>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3200" b="1" dirty="0">
                <a:solidFill>
                  <a:srgbClr val="13409F"/>
                </a:solidFill>
              </a:rPr>
              <a:t>idir.uta.edu</a:t>
            </a:r>
          </a:p>
        </p:txBody>
      </p:sp>
      <p:pic>
        <p:nvPicPr>
          <p:cNvPr id="10" name="Picture 9">
            <a:extLst>
              <a:ext uri="{FF2B5EF4-FFF2-40B4-BE49-F238E27FC236}">
                <a16:creationId xmlns:a16="http://schemas.microsoft.com/office/drawing/2014/main" id="{D3CD317C-3418-9741-A9B6-495415738387}"/>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7224232" y="3708127"/>
            <a:ext cx="1854230" cy="992175"/>
          </a:xfrm>
          <a:prstGeom prst="rect">
            <a:avLst/>
          </a:prstGeom>
        </p:spPr>
      </p:pic>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35950AD2-7E80-43F7-996F-4E17AF908B4D}"/>
              </a:ext>
            </a:extLst>
          </p:cNvPr>
          <p:cNvPicPr>
            <a:picLocks noGrp="1" noChangeAspect="1"/>
          </p:cNvPicPr>
          <p:nvPr>
            <p:ph idx="1"/>
          </p:nvPr>
        </p:nvPicPr>
        <p:blipFill>
          <a:blip r:embed="rId2"/>
          <a:stretch>
            <a:fillRect/>
          </a:stretch>
        </p:blipFill>
        <p:spPr>
          <a:xfrm>
            <a:off x="249996" y="1611920"/>
            <a:ext cx="2953375" cy="1932837"/>
          </a:xfrm>
          <a:prstGeom prst="rect">
            <a:avLst/>
          </a:prstGeom>
        </p:spPr>
      </p:pic>
      <p:sp>
        <p:nvSpPr>
          <p:cNvPr id="3" name="Title 2">
            <a:extLst>
              <a:ext uri="{FF2B5EF4-FFF2-40B4-BE49-F238E27FC236}">
                <a16:creationId xmlns:a16="http://schemas.microsoft.com/office/drawing/2014/main" id="{EFEE1C67-2F82-437F-B350-95A37A6A4670}"/>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p>
        </p:txBody>
      </p:sp>
      <p:sp>
        <p:nvSpPr>
          <p:cNvPr id="4" name="Slide Number Placeholder 3">
            <a:extLst>
              <a:ext uri="{FF2B5EF4-FFF2-40B4-BE49-F238E27FC236}">
                <a16:creationId xmlns:a16="http://schemas.microsoft.com/office/drawing/2014/main" id="{80C409BE-13F6-4617-80E4-DAD06C758838}"/>
              </a:ext>
            </a:extLst>
          </p:cNvPr>
          <p:cNvSpPr>
            <a:spLocks noGrp="1"/>
          </p:cNvSpPr>
          <p:nvPr>
            <p:ph type="sldNum" sz="quarter" idx="10"/>
          </p:nvPr>
        </p:nvSpPr>
        <p:spPr/>
        <p:txBody>
          <a:bodyPr/>
          <a:lstStyle/>
          <a:p>
            <a:fld id="{FC2EED17-1836-6142-A4B1-ABB9C7C22E41}" type="slidenum">
              <a:rPr lang="en-US" smtClean="0"/>
              <a:pPr/>
              <a:t>10</a:t>
            </a:fld>
            <a:endParaRPr lang="en-US"/>
          </a:p>
        </p:txBody>
      </p:sp>
      <p:sp>
        <p:nvSpPr>
          <p:cNvPr id="7" name="TextBox 6">
            <a:extLst>
              <a:ext uri="{FF2B5EF4-FFF2-40B4-BE49-F238E27FC236}">
                <a16:creationId xmlns:a16="http://schemas.microsoft.com/office/drawing/2014/main" id="{7748072C-669E-4039-972C-093DC028C80B}"/>
              </a:ext>
            </a:extLst>
          </p:cNvPr>
          <p:cNvSpPr txBox="1"/>
          <p:nvPr/>
        </p:nvSpPr>
        <p:spPr>
          <a:xfrm>
            <a:off x="545016" y="3527966"/>
            <a:ext cx="198014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latin typeface="Segoe UI Light"/>
                <a:cs typeface="Segoe UI Light"/>
              </a:rPr>
              <a:t>               </a:t>
            </a:r>
          </a:p>
          <a:p>
            <a:endParaRPr lang="en-US" sz="4000">
              <a:latin typeface="Segoe UI Light" pitchFamily="34" charset="0"/>
              <a:cs typeface="Segoe UI Light"/>
            </a:endParaRPr>
          </a:p>
        </p:txBody>
      </p:sp>
      <p:pic>
        <p:nvPicPr>
          <p:cNvPr id="8" name="Picture 8" descr="A screenshot of a cell phone&#10;&#10;Description generated with very high confidence">
            <a:extLst>
              <a:ext uri="{FF2B5EF4-FFF2-40B4-BE49-F238E27FC236}">
                <a16:creationId xmlns:a16="http://schemas.microsoft.com/office/drawing/2014/main" id="{F2131FA5-BD19-4F60-B48B-E850A35649B4}"/>
              </a:ext>
            </a:extLst>
          </p:cNvPr>
          <p:cNvPicPr>
            <a:picLocks noChangeAspect="1"/>
          </p:cNvPicPr>
          <p:nvPr/>
        </p:nvPicPr>
        <p:blipFill>
          <a:blip r:embed="rId3"/>
          <a:stretch>
            <a:fillRect/>
          </a:stretch>
        </p:blipFill>
        <p:spPr>
          <a:xfrm>
            <a:off x="3332820" y="1637884"/>
            <a:ext cx="2743200" cy="1888643"/>
          </a:xfrm>
          <a:prstGeom prst="rect">
            <a:avLst/>
          </a:prstGeom>
        </p:spPr>
      </p:pic>
      <p:sp>
        <p:nvSpPr>
          <p:cNvPr id="10" name="TextBox 9">
            <a:extLst>
              <a:ext uri="{FF2B5EF4-FFF2-40B4-BE49-F238E27FC236}">
                <a16:creationId xmlns:a16="http://schemas.microsoft.com/office/drawing/2014/main" id="{83249C80-55CB-448C-8466-1C38F0864C9C}"/>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12" name="TextBox 11">
            <a:extLst>
              <a:ext uri="{FF2B5EF4-FFF2-40B4-BE49-F238E27FC236}">
                <a16:creationId xmlns:a16="http://schemas.microsoft.com/office/drawing/2014/main" id="{CCAF949E-75B1-4976-BE65-9530578CDC02}"/>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3" name="Picture 13" descr="A screenshot of a cell phone&#10;&#10;Description generated with very high confidence">
            <a:extLst>
              <a:ext uri="{FF2B5EF4-FFF2-40B4-BE49-F238E27FC236}">
                <a16:creationId xmlns:a16="http://schemas.microsoft.com/office/drawing/2014/main" id="{4704CBFE-442A-485A-8F0D-60BF2E39E01C}"/>
              </a:ext>
            </a:extLst>
          </p:cNvPr>
          <p:cNvPicPr>
            <a:picLocks noChangeAspect="1"/>
          </p:cNvPicPr>
          <p:nvPr/>
        </p:nvPicPr>
        <p:blipFill>
          <a:blip r:embed="rId4"/>
          <a:stretch>
            <a:fillRect/>
          </a:stretch>
        </p:blipFill>
        <p:spPr>
          <a:xfrm>
            <a:off x="6155990" y="1658887"/>
            <a:ext cx="2743200" cy="1838375"/>
          </a:xfrm>
          <a:prstGeom prst="rect">
            <a:avLst/>
          </a:prstGeom>
        </p:spPr>
      </p:pic>
      <p:sp>
        <p:nvSpPr>
          <p:cNvPr id="15" name="TextBox 14">
            <a:extLst>
              <a:ext uri="{FF2B5EF4-FFF2-40B4-BE49-F238E27FC236}">
                <a16:creationId xmlns:a16="http://schemas.microsoft.com/office/drawing/2014/main" id="{A59B321A-E4DB-48B2-AC85-2D5D3679DC50}"/>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pic>
        <p:nvPicPr>
          <p:cNvPr id="11" name="Picture 10">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52422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EFCB9B-66EE-624E-85EA-86DBFEE48F21}"/>
              </a:ext>
            </a:extLst>
          </p:cNvPr>
          <p:cNvSpPr>
            <a:spLocks noGrp="1"/>
          </p:cNvSpPr>
          <p:nvPr>
            <p:ph type="title"/>
          </p:nvPr>
        </p:nvSpPr>
        <p:spPr>
          <a:xfrm>
            <a:off x="674914" y="1777513"/>
            <a:ext cx="7968343" cy="918796"/>
          </a:xfrm>
        </p:spPr>
        <p:txBody>
          <a:bodyPr>
            <a:normAutofit fontScale="90000"/>
          </a:bodyPr>
          <a:lstStyle/>
          <a:p>
            <a:r>
              <a:rPr lang="en-US" sz="6000" b="1">
                <a:solidFill>
                  <a:srgbClr val="C00000"/>
                </a:solidFill>
              </a:rPr>
              <a:t>Claim-related Frames</a:t>
            </a:r>
            <a:endParaRPr lang="en-US" sz="6000" b="1" dirty="0">
              <a:solidFill>
                <a:srgbClr val="C00000"/>
              </a:solidFill>
            </a:endParaRPr>
          </a:p>
        </p:txBody>
      </p:sp>
      <p:sp>
        <p:nvSpPr>
          <p:cNvPr id="4" name="Slide Number Placeholder 3">
            <a:extLst>
              <a:ext uri="{FF2B5EF4-FFF2-40B4-BE49-F238E27FC236}">
                <a16:creationId xmlns:a16="http://schemas.microsoft.com/office/drawing/2014/main" id="{F1A76CEE-6D0C-194C-B077-06ACCFEEDFB0}"/>
              </a:ext>
            </a:extLst>
          </p:cNvPr>
          <p:cNvSpPr>
            <a:spLocks noGrp="1"/>
          </p:cNvSpPr>
          <p:nvPr>
            <p:ph type="sldNum" sz="quarter" idx="10"/>
          </p:nvPr>
        </p:nvSpPr>
        <p:spPr/>
        <p:txBody>
          <a:bodyPr/>
          <a:lstStyle/>
          <a:p>
            <a:fld id="{FC2EED17-1836-6142-A4B1-ABB9C7C22E41}" type="slidenum">
              <a:rPr lang="en-US" smtClean="0"/>
              <a:pPr/>
              <a:t>11</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042395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49"/>
            <a:ext cx="8363938" cy="3368163"/>
          </a:xfrm>
        </p:spPr>
        <p:txBody>
          <a:bodyPr>
            <a:noAutofit/>
          </a:bodyPr>
          <a:lstStyle/>
          <a:p>
            <a:pPr algn="just">
              <a:lnSpc>
                <a:spcPct val="100000"/>
              </a:lnSpc>
              <a:spcBef>
                <a:spcPts val="200"/>
              </a:spcBef>
              <a:spcAft>
                <a:spcPts val="200"/>
              </a:spcAft>
              <a:buClr>
                <a:srgbClr val="C00000"/>
              </a:buClr>
              <a:buFont typeface="ZapfDingbatsITC" charset="0"/>
              <a:buChar char="✱"/>
            </a:pPr>
            <a:r>
              <a:rPr lang="en-US" sz="2000" b="0" dirty="0"/>
              <a:t>An extension of FrameNet </a:t>
            </a:r>
            <a:r>
              <a:rPr lang="da-DK" sz="2000" b="0" dirty="0"/>
              <a:t>(Baker et. al., 1998)</a:t>
            </a:r>
            <a:r>
              <a:rPr lang="en-US" sz="2000" b="0" dirty="0"/>
              <a:t> for structured and semantic modeling of factual claims. </a:t>
            </a:r>
          </a:p>
          <a:p>
            <a:pPr marL="0" indent="0" algn="just">
              <a:lnSpc>
                <a:spcPct val="100000"/>
              </a:lnSpc>
              <a:spcBef>
                <a:spcPts val="200"/>
              </a:spcBef>
              <a:spcAft>
                <a:spcPts val="200"/>
              </a:spcAft>
              <a:buClr>
                <a:srgbClr val="C00000"/>
              </a:buClr>
              <a:buNone/>
            </a:pPr>
            <a:endParaRPr lang="en-US" sz="2000" b="0" dirty="0"/>
          </a:p>
          <a:p>
            <a:pPr algn="just">
              <a:lnSpc>
                <a:spcPct val="100000"/>
              </a:lnSpc>
              <a:spcBef>
                <a:spcPts val="200"/>
              </a:spcBef>
              <a:spcAft>
                <a:spcPts val="200"/>
              </a:spcAft>
              <a:buClr>
                <a:srgbClr val="C00000"/>
              </a:buClr>
              <a:buFont typeface="ZapfDingbatsITC" charset="0"/>
              <a:buChar char="✱"/>
            </a:pPr>
            <a:r>
              <a:rPr lang="en-US" sz="2000" b="0" dirty="0">
                <a:ea typeface="Arial" charset="0"/>
                <a:cs typeface="Arial" charset="0"/>
              </a:rPr>
              <a:t>Capture various aspects of a factual claim: domain and topic, entities involved and their relationships, quantities, comparisons, aggregate structures ... </a:t>
            </a:r>
          </a:p>
          <a:p>
            <a:pPr marL="0" indent="0" algn="just">
              <a:lnSpc>
                <a:spcPct val="100000"/>
              </a:lnSpc>
              <a:spcBef>
                <a:spcPts val="200"/>
              </a:spcBef>
              <a:spcAft>
                <a:spcPts val="200"/>
              </a:spcAft>
              <a:buClr>
                <a:srgbClr val="C00000"/>
              </a:buClr>
              <a:buNone/>
            </a:pPr>
            <a:endParaRPr lang="en-US" sz="2000" b="0" dirty="0">
              <a:ea typeface="Arial" charset="0"/>
              <a:cs typeface="Arial" charset="0"/>
            </a:endParaRPr>
          </a:p>
          <a:p>
            <a:pPr algn="just">
              <a:lnSpc>
                <a:spcPct val="100000"/>
              </a:lnSpc>
              <a:spcBef>
                <a:spcPts val="200"/>
              </a:spcBef>
              <a:spcAft>
                <a:spcPts val="200"/>
              </a:spcAft>
              <a:buClr>
                <a:srgbClr val="C00000"/>
              </a:buClr>
              <a:buFont typeface="ZapfDingbatsITC" charset="0"/>
              <a:buChar char="✱"/>
            </a:pPr>
            <a:r>
              <a:rPr lang="en-US" sz="2000" b="0" dirty="0"/>
              <a:t>Useful for various steps in automating fact-checking: detecting factual claims, matching claims with fact-checks, translating claims to structured queries, ... </a:t>
            </a:r>
            <a:endParaRPr lang="en-US" sz="2000" b="0" dirty="0">
              <a:ea typeface="Arial" charset="0"/>
              <a:cs typeface="Arial" charset="0"/>
            </a:endParaRP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Modeling Factual Claims</a:t>
            </a:r>
            <a:endParaRPr lang="en-US" dirty="0"/>
          </a:p>
        </p:txBody>
      </p:sp>
      <p:sp>
        <p:nvSpPr>
          <p:cNvPr id="4" name="Slide Number Placeholder 3"/>
          <p:cNvSpPr>
            <a:spLocks noGrp="1"/>
          </p:cNvSpPr>
          <p:nvPr>
            <p:ph type="sldNum" sz="quarter" idx="10"/>
          </p:nvPr>
        </p:nvSpPr>
        <p:spPr/>
        <p:txBody>
          <a:bodyPr/>
          <a:lstStyle/>
          <a:p>
            <a:fld id="{FC2EED17-1836-6142-A4B1-ABB9C7C22E41}" type="slidenum">
              <a:rPr lang="en-US" smtClean="0"/>
              <a:pPr/>
              <a:t>12</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3">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343832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50"/>
            <a:ext cx="8518590" cy="3301795"/>
          </a:xfrm>
        </p:spPr>
        <p:txBody>
          <a:bodyPr>
            <a:norm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Collected fact-checked claims from PolitiFact </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Examined a subset of these claims one by one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Grouped claims similar in nature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Created new frames for a claim group if it doesn’t exist in </a:t>
            </a:r>
            <a:r>
              <a:rPr lang="en-US" sz="2000" b="0" dirty="0" err="1">
                <a:solidFill>
                  <a:schemeClr val="tx1"/>
                </a:solidFill>
              </a:rPr>
              <a:t>FrameNet</a:t>
            </a: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20 frames (13 newly created)</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900 labelled factual claims</a:t>
            </a: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Defining New Frames</a:t>
            </a:r>
            <a:endParaRPr lang="en-US"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13</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3">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981502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14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5" y="42239"/>
            <a:ext cx="7243833" cy="5009754"/>
          </a:xfrm>
          <a:prstGeom prst="rect">
            <a:avLst/>
          </a:prstGeom>
        </p:spPr>
      </p:pic>
      <p:sp>
        <p:nvSpPr>
          <p:cNvPr id="6" name="Rectangle 5"/>
          <p:cNvSpPr/>
          <p:nvPr/>
        </p:nvSpPr>
        <p:spPr>
          <a:xfrm>
            <a:off x="7232605" y="869506"/>
            <a:ext cx="1869830" cy="1077218"/>
          </a:xfrm>
          <a:prstGeom prst="rect">
            <a:avLst/>
          </a:prstGeom>
        </p:spPr>
        <p:txBody>
          <a:bodyPr wrap="square">
            <a:spAutoFit/>
          </a:bodyPr>
          <a:lstStyle/>
          <a:p>
            <a:pPr algn="just"/>
            <a:r>
              <a:rPr lang="en-US" sz="1600" b="1" dirty="0">
                <a:solidFill>
                  <a:srgbClr val="C00000"/>
                </a:solidFill>
                <a:latin typeface="Open Sans" charset="0"/>
                <a:ea typeface="Arial" charset="0"/>
                <a:cs typeface="Arial" charset="0"/>
              </a:rPr>
              <a:t>Figure: </a:t>
            </a:r>
            <a:r>
              <a:rPr lang="en-US" sz="1600" i="1" dirty="0">
                <a:latin typeface="Open Sans" charset="0"/>
                <a:ea typeface="Arial" charset="0"/>
                <a:cs typeface="Arial" charset="0"/>
              </a:rPr>
              <a:t>Vote</a:t>
            </a:r>
            <a:r>
              <a:rPr lang="en-US" sz="1600" dirty="0">
                <a:latin typeface="Open Sans" charset="0"/>
                <a:ea typeface="Arial" charset="0"/>
                <a:cs typeface="Arial" charset="0"/>
              </a:rPr>
              <a:t> and </a:t>
            </a:r>
            <a:r>
              <a:rPr lang="en-US" sz="1600" i="1" dirty="0">
                <a:latin typeface="Open Sans" charset="0"/>
                <a:ea typeface="Arial" charset="0"/>
                <a:cs typeface="Arial" charset="0"/>
              </a:rPr>
              <a:t>Occupy rank </a:t>
            </a:r>
            <a:r>
              <a:rPr lang="en-US" sz="1600" dirty="0">
                <a:latin typeface="Open Sans" charset="0"/>
                <a:ea typeface="Arial" charset="0"/>
                <a:cs typeface="Arial" charset="0"/>
              </a:rPr>
              <a:t>frames along with their </a:t>
            </a:r>
            <a:r>
              <a:rPr lang="en-US" sz="1600" i="1" dirty="0">
                <a:latin typeface="Open Sans" charset="0"/>
                <a:ea typeface="Arial" charset="0"/>
                <a:cs typeface="Arial" charset="0"/>
              </a:rPr>
              <a:t>LUs. </a:t>
            </a:r>
            <a:endParaRPr lang="en-US" sz="1600" dirty="0">
              <a:latin typeface="Open Sans" charset="0"/>
              <a:ea typeface="Arial" charset="0"/>
              <a:cs typeface="Arial" charset="0"/>
            </a:endParaRPr>
          </a:p>
        </p:txBody>
      </p:sp>
      <p:pic>
        <p:nvPicPr>
          <p:cNvPr id="7" name="Picture 6">
            <a:extLst>
              <a:ext uri="{FF2B5EF4-FFF2-40B4-BE49-F238E27FC236}">
                <a16:creationId xmlns:a16="http://schemas.microsoft.com/office/drawing/2014/main" id="{4CF0E52C-F954-4618-ABE5-2A1B69C70D80}"/>
              </a:ext>
            </a:extLst>
          </p:cNvPr>
          <p:cNvPicPr>
            <a:picLocks noChangeAspect="1"/>
          </p:cNvPicPr>
          <p:nvPr/>
        </p:nvPicPr>
        <p:blipFill rotWithShape="1">
          <a:blip r:embed="rId4">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816112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232452"/>
            <a:ext cx="8363938" cy="2918105"/>
          </a:xfrm>
        </p:spPr>
        <p:txBody>
          <a:bodyPr>
            <a:noAutofit/>
          </a:bodyPr>
          <a:lstStyle/>
          <a:p>
            <a:pPr marL="0" indent="0" algn="just">
              <a:lnSpc>
                <a:spcPct val="100000"/>
              </a:lnSpc>
              <a:spcBef>
                <a:spcPts val="200"/>
              </a:spcBef>
              <a:spcAft>
                <a:spcPts val="200"/>
              </a:spcAft>
              <a:buNone/>
            </a:pPr>
            <a:r>
              <a:rPr lang="en-US" sz="2800" dirty="0">
                <a:solidFill>
                  <a:srgbClr val="C00000"/>
                </a:solidFill>
              </a:rPr>
              <a:t>Task: </a:t>
            </a:r>
          </a:p>
          <a:p>
            <a:pPr marL="0" indent="0" algn="just">
              <a:lnSpc>
                <a:spcPct val="100000"/>
              </a:lnSpc>
              <a:spcBef>
                <a:spcPts val="200"/>
              </a:spcBef>
              <a:spcAft>
                <a:spcPts val="200"/>
              </a:spcAft>
              <a:buNone/>
            </a:pPr>
            <a:r>
              <a:rPr lang="en-US" sz="2000" b="0" dirty="0"/>
              <a:t>Claim spotting (i</a:t>
            </a:r>
            <a:r>
              <a:rPr lang="en-US" sz="2000" b="0" dirty="0">
                <a:solidFill>
                  <a:schemeClr val="tx1"/>
                </a:solidFill>
              </a:rPr>
              <a:t>dentifying factual claims) as frame identification task</a:t>
            </a:r>
          </a:p>
          <a:p>
            <a:pPr marL="0" indent="0" algn="just">
              <a:lnSpc>
                <a:spcPct val="100000"/>
              </a:lnSpc>
              <a:spcBef>
                <a:spcPts val="200"/>
              </a:spcBef>
              <a:spcAft>
                <a:spcPts val="200"/>
              </a:spcAft>
              <a:buNone/>
            </a:pP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t>Used open-sesame for learning frame identification models</a:t>
            </a: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solidFill>
                  <a:schemeClr val="tx1"/>
                </a:solidFill>
              </a:rPr>
              <a:t>Training data: 7 existing frames (from </a:t>
            </a:r>
            <a:r>
              <a:rPr lang="en-US" sz="2000" b="0" dirty="0" err="1">
                <a:solidFill>
                  <a:schemeClr val="tx1"/>
                </a:solidFill>
              </a:rPr>
              <a:t>FrameNet</a:t>
            </a:r>
            <a:r>
              <a:rPr lang="en-US" sz="2000" b="0" dirty="0">
                <a:solidFill>
                  <a:schemeClr val="tx1"/>
                </a:solidFill>
              </a:rPr>
              <a:t> itself, already labelled), 3 new frames (from PolitiFact, labelled by ourselves)</a:t>
            </a:r>
          </a:p>
          <a:p>
            <a:pPr marL="571518" indent="-571518" algn="just">
              <a:lnSpc>
                <a:spcPct val="100000"/>
              </a:lnSpc>
              <a:spcBef>
                <a:spcPts val="200"/>
              </a:spcBef>
              <a:spcAft>
                <a:spcPts val="200"/>
              </a:spcAft>
              <a:buClr>
                <a:srgbClr val="C00000"/>
              </a:buClr>
              <a:buFont typeface="ZapfDingbatsITC" charset="0"/>
              <a:buChar char="✻"/>
            </a:pPr>
            <a:r>
              <a:rPr lang="en-US" sz="2000" b="0" dirty="0"/>
              <a:t>Test data: 7 existing frames + 3 new frames (from Share the Facts, labelled by ourselves)</a:t>
            </a:r>
            <a:endParaRPr lang="en-US" sz="2000" b="0" dirty="0">
              <a:solidFill>
                <a:schemeClr val="tx1"/>
              </a:solidFill>
            </a:endParaRPr>
          </a:p>
        </p:txBody>
      </p:sp>
      <p:sp>
        <p:nvSpPr>
          <p:cNvPr id="3" name="Title 2"/>
          <p:cNvSpPr>
            <a:spLocks noGrp="1"/>
          </p:cNvSpPr>
          <p:nvPr>
            <p:ph type="title"/>
          </p:nvPr>
        </p:nvSpPr>
        <p:spPr>
          <a:xfrm>
            <a:off x="95862" y="416761"/>
            <a:ext cx="9026769" cy="637442"/>
          </a:xfrm>
        </p:spPr>
        <p:txBody>
          <a:bodyPr>
            <a:noAutofit/>
          </a:bodyPr>
          <a:lstStyle/>
          <a:p>
            <a:r>
              <a:rPr lang="en-US" sz="3200" b="1" dirty="0">
                <a:ea typeface="Arial" charset="0"/>
              </a:rPr>
              <a:t>Preliminary Experiments: Claim Detection</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15</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3">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76378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381"/>
            <a:ext cx="8897815" cy="637442"/>
          </a:xfrm>
        </p:spPr>
        <p:txBody>
          <a:bodyPr>
            <a:noAutofit/>
          </a:bodyPr>
          <a:lstStyle/>
          <a:p>
            <a:r>
              <a:rPr lang="en-US" sz="3200" b="1" dirty="0">
                <a:ea typeface="Arial" charset="0"/>
              </a:rPr>
              <a:t>Preliminary Experiments: Claim Spotting</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16</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452"/>
          <a:stretch/>
        </p:blipFill>
        <p:spPr>
          <a:xfrm>
            <a:off x="82061" y="1357050"/>
            <a:ext cx="9026769" cy="1510704"/>
          </a:xfrm>
          <a:prstGeom prst="rect">
            <a:avLst/>
          </a:prstGeom>
        </p:spPr>
      </p:pic>
      <p:sp>
        <p:nvSpPr>
          <p:cNvPr id="8" name="Rectangle 7"/>
          <p:cNvSpPr/>
          <p:nvPr/>
        </p:nvSpPr>
        <p:spPr>
          <a:xfrm>
            <a:off x="222737" y="3083851"/>
            <a:ext cx="8675078" cy="1426031"/>
          </a:xfrm>
          <a:prstGeom prst="rect">
            <a:avLst/>
          </a:prstGeom>
        </p:spPr>
        <p:txBody>
          <a:bodyPr wrap="square">
            <a:spAutoFit/>
          </a:bodyPr>
          <a:lstStyle/>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New frames </a:t>
            </a:r>
            <a:r>
              <a:rPr lang="en-US" sz="2000" i="1" dirty="0">
                <a:latin typeface="Open Sans" charset="0"/>
                <a:ea typeface="Garamond" charset="0"/>
                <a:cs typeface="Garamond" charset="0"/>
              </a:rPr>
              <a:t>Uniqueness of trait </a:t>
            </a:r>
            <a:r>
              <a:rPr lang="en-US" sz="2000" dirty="0">
                <a:latin typeface="Open Sans" charset="0"/>
                <a:ea typeface="Garamond" charset="0"/>
                <a:cs typeface="Garamond" charset="0"/>
              </a:rPr>
              <a:t>and </a:t>
            </a:r>
            <a:r>
              <a:rPr lang="en-US" sz="2000" i="1" dirty="0">
                <a:latin typeface="Open Sans" charset="0"/>
                <a:ea typeface="Garamond" charset="0"/>
                <a:cs typeface="Garamond" charset="0"/>
              </a:rPr>
              <a:t>Vote</a:t>
            </a:r>
            <a:r>
              <a:rPr lang="en-US" sz="2000" dirty="0">
                <a:latin typeface="Open Sans" charset="0"/>
                <a:ea typeface="Garamond" charset="0"/>
                <a:cs typeface="Garamond" charset="0"/>
              </a:rPr>
              <a:t> performed on par with existing frames</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Model’s performance could be improved with more training data</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Developed a frame annotator tool to annotate more sentences</a:t>
            </a:r>
          </a:p>
        </p:txBody>
      </p:sp>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4">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212178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17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03" r="8718"/>
          <a:stretch/>
        </p:blipFill>
        <p:spPr>
          <a:xfrm>
            <a:off x="97760" y="49980"/>
            <a:ext cx="7324349" cy="4425579"/>
          </a:xfrm>
          <a:prstGeom prst="rect">
            <a:avLst/>
          </a:prstGeom>
        </p:spPr>
      </p:pic>
      <p:sp>
        <p:nvSpPr>
          <p:cNvPr id="6" name="Rectangle 5"/>
          <p:cNvSpPr/>
          <p:nvPr/>
        </p:nvSpPr>
        <p:spPr>
          <a:xfrm>
            <a:off x="7511309" y="3534727"/>
            <a:ext cx="1344674" cy="738664"/>
          </a:xfrm>
          <a:prstGeom prst="rect">
            <a:avLst/>
          </a:prstGeom>
        </p:spPr>
        <p:txBody>
          <a:bodyPr wrap="square">
            <a:spAutoFit/>
          </a:bodyPr>
          <a:lstStyle/>
          <a:p>
            <a:r>
              <a:rPr lang="en-US" sz="1400" dirty="0">
                <a:hlinkClick r:id="rId3"/>
              </a:rPr>
              <a:t>https://idir-server3.uta.edu/frameannotator/</a:t>
            </a:r>
            <a:r>
              <a:rPr lang="en-US" sz="1400" dirty="0"/>
              <a:t> </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078" t="8205" r="9076" b="9026"/>
          <a:stretch/>
        </p:blipFill>
        <p:spPr>
          <a:xfrm>
            <a:off x="7580845" y="2262769"/>
            <a:ext cx="1205602" cy="1219199"/>
          </a:xfrm>
          <a:prstGeom prst="rect">
            <a:avLst/>
          </a:prstGeom>
        </p:spPr>
      </p:pic>
      <p:pic>
        <p:nvPicPr>
          <p:cNvPr id="8" name="Picture 7">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871127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2376697" y="1820055"/>
            <a:ext cx="4333262" cy="830997"/>
          </a:xfrm>
        </p:spPr>
        <p:txBody>
          <a:bodyPr>
            <a:normAutofit fontScale="90000"/>
          </a:bodyPr>
          <a:lstStyle/>
          <a:p>
            <a:r>
              <a:rPr lang="en-US" sz="6000" b="1" dirty="0">
                <a:solidFill>
                  <a:srgbClr val="C00000"/>
                </a:solidFill>
              </a:rPr>
              <a:t>ClaimPortal</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18</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
        <p:nvSpPr>
          <p:cNvPr id="6" name="Title 1">
            <a:extLst>
              <a:ext uri="{FF2B5EF4-FFF2-40B4-BE49-F238E27FC236}">
                <a16:creationId xmlns:a16="http://schemas.microsoft.com/office/drawing/2014/main" id="{C9211B04-CB0F-5144-89E5-A6951460DA4B}"/>
              </a:ext>
            </a:extLst>
          </p:cNvPr>
          <p:cNvSpPr txBox="1">
            <a:spLocks/>
          </p:cNvSpPr>
          <p:nvPr/>
        </p:nvSpPr>
        <p:spPr>
          <a:xfrm>
            <a:off x="428650" y="2960304"/>
            <a:ext cx="8332595" cy="1124697"/>
          </a:xfrm>
          <a:prstGeom prst="rect">
            <a:avLst/>
          </a:prstGeom>
        </p:spPr>
        <p:txBody>
          <a:bodyPr vert="horz" lIns="91440" tIns="45720" rIns="91440" bIns="45720" rtlCol="0" anchor="ctr">
            <a:normAutofit fontScale="975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800" dirty="0"/>
              <a:t>Integrated Monitoring, Searching, Checking, and Analytics of Factual Claims on Twitter</a:t>
            </a:r>
          </a:p>
        </p:txBody>
      </p:sp>
    </p:spTree>
    <p:extLst>
      <p:ext uri="{BB962C8B-B14F-4D97-AF65-F5344CB8AC3E}">
        <p14:creationId xmlns:p14="http://schemas.microsoft.com/office/powerpoint/2010/main" val="1636593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C2EED17-1836-6142-A4B1-ABB9C7C22E41}" type="slidenum">
              <a:rPr lang="en-US" smtClean="0"/>
              <a:pPr/>
              <a:t>19</a:t>
            </a:fld>
            <a:endParaRPr lang="en-US"/>
          </a:p>
        </p:txBody>
      </p:sp>
      <p:pic>
        <p:nvPicPr>
          <p:cNvPr id="5" name="Screenshot 2019-02-12 at 8.51.04 PM.png" descr="Screenshot 2019-02-12 at 8.51.04 PM.png"/>
          <p:cNvPicPr>
            <a:picLocks noChangeAspect="1"/>
          </p:cNvPicPr>
          <p:nvPr/>
        </p:nvPicPr>
        <p:blipFill>
          <a:blip r:embed="rId2">
            <a:extLst/>
          </a:blip>
          <a:stretch>
            <a:fillRect/>
          </a:stretch>
        </p:blipFill>
        <p:spPr>
          <a:xfrm>
            <a:off x="88514" y="146282"/>
            <a:ext cx="7041629" cy="4274177"/>
          </a:xfrm>
          <a:prstGeom prst="rect">
            <a:avLst/>
          </a:prstGeom>
          <a:ln w="12700">
            <a:miter lim="400000"/>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078" t="8205" r="9692" b="10256"/>
          <a:stretch/>
        </p:blipFill>
        <p:spPr>
          <a:xfrm>
            <a:off x="7379142" y="2112951"/>
            <a:ext cx="1312985" cy="1317959"/>
          </a:xfrm>
          <a:prstGeom prst="rect">
            <a:avLst/>
          </a:prstGeom>
        </p:spPr>
      </p:pic>
      <p:sp>
        <p:nvSpPr>
          <p:cNvPr id="7" name="Rectangle 6"/>
          <p:cNvSpPr/>
          <p:nvPr/>
        </p:nvSpPr>
        <p:spPr>
          <a:xfrm>
            <a:off x="7228385" y="3530544"/>
            <a:ext cx="1915615" cy="954107"/>
          </a:xfrm>
          <a:prstGeom prst="rect">
            <a:avLst/>
          </a:prstGeom>
        </p:spPr>
        <p:txBody>
          <a:bodyPr wrap="square">
            <a:spAutoFit/>
          </a:bodyPr>
          <a:lstStyle/>
          <a:p>
            <a:r>
              <a:rPr lang="en-US" sz="1400" dirty="0">
                <a:hlinkClick r:id="rId4"/>
              </a:rPr>
              <a:t>https://idir-server3.uta.edu/claimportal/frontendv2/production/</a:t>
            </a:r>
            <a:r>
              <a:rPr lang="en-US" sz="1400" dirty="0"/>
              <a:t> </a:t>
            </a:r>
          </a:p>
        </p:txBody>
      </p:sp>
      <p:pic>
        <p:nvPicPr>
          <p:cNvPr id="8" name="Picture 7">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433013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5E7530-1C24-5842-8D9C-A9E8136819D1}"/>
              </a:ext>
            </a:extLst>
          </p:cNvPr>
          <p:cNvSpPr>
            <a:spLocks noGrp="1"/>
          </p:cNvSpPr>
          <p:nvPr>
            <p:ph idx="1"/>
          </p:nvPr>
        </p:nvSpPr>
        <p:spPr>
          <a:xfrm>
            <a:off x="189172" y="715531"/>
            <a:ext cx="8913263" cy="3669617"/>
          </a:xfrm>
        </p:spPr>
        <p:txBody>
          <a:bodyPr>
            <a:normAutofit/>
          </a:bodyPr>
          <a:lstStyle/>
          <a:p>
            <a:pPr marL="514350" indent="-514350">
              <a:lnSpc>
                <a:spcPct val="100000"/>
              </a:lnSpc>
              <a:spcBef>
                <a:spcPts val="200"/>
              </a:spcBef>
              <a:spcAft>
                <a:spcPts val="200"/>
              </a:spcAft>
              <a:buFont typeface="+mj-lt"/>
              <a:buAutoNum type="arabicPeriod"/>
            </a:pPr>
            <a:r>
              <a:rPr lang="en-US" sz="2200" dirty="0">
                <a:solidFill>
                  <a:srgbClr val="C00000"/>
                </a:solidFill>
              </a:rPr>
              <a:t>ClaimBuster </a:t>
            </a:r>
          </a:p>
          <a:p>
            <a:pPr lvl="1">
              <a:lnSpc>
                <a:spcPct val="100000"/>
              </a:lnSpc>
              <a:spcBef>
                <a:spcPts val="200"/>
              </a:spcBef>
              <a:spcAft>
                <a:spcPts val="200"/>
              </a:spcAft>
              <a:buFont typeface="Wingdings" pitchFamily="2" charset="2"/>
              <a:buChar char="§"/>
            </a:pPr>
            <a:r>
              <a:rPr lang="en-US" sz="2200" dirty="0"/>
              <a:t>New API</a:t>
            </a:r>
          </a:p>
          <a:p>
            <a:pPr lvl="1">
              <a:lnSpc>
                <a:spcPct val="100000"/>
              </a:lnSpc>
              <a:spcBef>
                <a:spcPts val="200"/>
              </a:spcBef>
              <a:spcAft>
                <a:spcPts val="200"/>
              </a:spcAft>
              <a:buFont typeface="Wingdings" pitchFamily="2" charset="2"/>
              <a:buChar char="§"/>
            </a:pPr>
            <a:r>
              <a:rPr lang="en-US" sz="2200" dirty="0">
                <a:solidFill>
                  <a:schemeClr val="tx1"/>
                </a:solidFill>
              </a:rPr>
              <a:t>Latest </a:t>
            </a:r>
            <a:r>
              <a:rPr lang="en-US" sz="2200" dirty="0"/>
              <a:t>c</a:t>
            </a:r>
            <a:r>
              <a:rPr lang="en-US" sz="2200" dirty="0">
                <a:solidFill>
                  <a:schemeClr val="tx1"/>
                </a:solidFill>
              </a:rPr>
              <a:t>laim </a:t>
            </a:r>
            <a:r>
              <a:rPr lang="en-US" sz="2200" dirty="0"/>
              <a:t>s</a:t>
            </a:r>
            <a:r>
              <a:rPr lang="en-US" sz="2200" dirty="0">
                <a:solidFill>
                  <a:schemeClr val="tx1"/>
                </a:solidFill>
              </a:rPr>
              <a:t>potting </a:t>
            </a:r>
            <a:r>
              <a:rPr lang="en-US" sz="2200" dirty="0"/>
              <a:t>m</a:t>
            </a:r>
            <a:r>
              <a:rPr lang="en-US" sz="2200" dirty="0">
                <a:solidFill>
                  <a:schemeClr val="tx1"/>
                </a:solidFill>
              </a:rPr>
              <a:t>odels</a:t>
            </a:r>
          </a:p>
          <a:p>
            <a:pPr marL="514350" indent="-514350">
              <a:lnSpc>
                <a:spcPct val="100000"/>
              </a:lnSpc>
              <a:spcBef>
                <a:spcPts val="200"/>
              </a:spcBef>
              <a:spcAft>
                <a:spcPts val="200"/>
              </a:spcAft>
              <a:buFont typeface="+mj-lt"/>
              <a:buAutoNum type="arabicPeriod"/>
            </a:pPr>
            <a:r>
              <a:rPr lang="en-US" sz="2200" dirty="0">
                <a:solidFill>
                  <a:srgbClr val="C00000"/>
                </a:solidFill>
              </a:rPr>
              <a:t>Claim-related Frames </a:t>
            </a:r>
          </a:p>
          <a:p>
            <a:pPr lvl="1">
              <a:lnSpc>
                <a:spcPct val="100000"/>
              </a:lnSpc>
              <a:spcBef>
                <a:spcPts val="200"/>
              </a:spcBef>
              <a:spcAft>
                <a:spcPts val="200"/>
              </a:spcAft>
              <a:buFont typeface="Wingdings" pitchFamily="2" charset="2"/>
              <a:buChar char="§"/>
            </a:pPr>
            <a:r>
              <a:rPr lang="en-US" sz="2200" dirty="0"/>
              <a:t>Newly defined frames</a:t>
            </a:r>
          </a:p>
          <a:p>
            <a:pPr lvl="1">
              <a:lnSpc>
                <a:spcPct val="100000"/>
              </a:lnSpc>
              <a:spcBef>
                <a:spcPts val="200"/>
              </a:spcBef>
              <a:spcAft>
                <a:spcPts val="200"/>
              </a:spcAft>
              <a:buFont typeface="Wingdings" pitchFamily="2" charset="2"/>
              <a:buChar char="§"/>
            </a:pPr>
            <a:r>
              <a:rPr lang="en-US" sz="2200" dirty="0"/>
              <a:t>Frame detection and frame element extraction  </a:t>
            </a:r>
          </a:p>
          <a:p>
            <a:pPr lvl="1">
              <a:lnSpc>
                <a:spcPct val="100000"/>
              </a:lnSpc>
              <a:spcBef>
                <a:spcPts val="200"/>
              </a:spcBef>
              <a:spcAft>
                <a:spcPts val="200"/>
              </a:spcAft>
              <a:buFont typeface="Wingdings" pitchFamily="2" charset="2"/>
              <a:buChar char="§"/>
            </a:pPr>
            <a:r>
              <a:rPr lang="en-US" sz="2200" dirty="0"/>
              <a:t>Frame Annotation Tool</a:t>
            </a:r>
            <a:endParaRPr lang="en-US" sz="2200" dirty="0">
              <a:solidFill>
                <a:schemeClr val="tx1"/>
              </a:solidFill>
            </a:endParaRPr>
          </a:p>
          <a:p>
            <a:pPr marL="514350" indent="-514350">
              <a:lnSpc>
                <a:spcPct val="100000"/>
              </a:lnSpc>
              <a:spcBef>
                <a:spcPts val="200"/>
              </a:spcBef>
              <a:spcAft>
                <a:spcPts val="200"/>
              </a:spcAft>
              <a:buFont typeface="+mj-lt"/>
              <a:buAutoNum type="arabicPeriod"/>
            </a:pPr>
            <a:r>
              <a:rPr lang="en-US" sz="2200" dirty="0">
                <a:solidFill>
                  <a:srgbClr val="C00000"/>
                </a:solidFill>
              </a:rPr>
              <a:t>ClaimPortal  </a:t>
            </a:r>
          </a:p>
          <a:p>
            <a:pPr marL="514350" indent="-514350">
              <a:lnSpc>
                <a:spcPct val="100000"/>
              </a:lnSpc>
              <a:spcBef>
                <a:spcPts val="200"/>
              </a:spcBef>
              <a:spcAft>
                <a:spcPts val="200"/>
              </a:spcAft>
              <a:buFont typeface="+mj-lt"/>
              <a:buAutoNum type="arabicPeriod"/>
            </a:pPr>
            <a:r>
              <a:rPr lang="en-US" sz="2200" dirty="0">
                <a:solidFill>
                  <a:srgbClr val="C00000"/>
                </a:solidFill>
              </a:rPr>
              <a:t>Claim Matching</a:t>
            </a:r>
          </a:p>
        </p:txBody>
      </p:sp>
      <p:sp>
        <p:nvSpPr>
          <p:cNvPr id="3" name="Title 2">
            <a:extLst>
              <a:ext uri="{FF2B5EF4-FFF2-40B4-BE49-F238E27FC236}">
                <a16:creationId xmlns:a16="http://schemas.microsoft.com/office/drawing/2014/main" id="{79831A98-C176-7D40-9336-EB316329698F}"/>
              </a:ext>
            </a:extLst>
          </p:cNvPr>
          <p:cNvSpPr>
            <a:spLocks noGrp="1"/>
          </p:cNvSpPr>
          <p:nvPr>
            <p:ph type="title"/>
          </p:nvPr>
        </p:nvSpPr>
        <p:spPr>
          <a:xfrm>
            <a:off x="389436" y="171450"/>
            <a:ext cx="8363938" cy="671402"/>
          </a:xfrm>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fld id="{FC2EED17-1836-6142-A4B1-ABB9C7C22E41}" type="slidenum">
              <a:rPr lang="en-US" smtClean="0"/>
              <a:pPr/>
              <a:t>2</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304745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120A02-4DA3-7147-8733-8217E397B66E}"/>
              </a:ext>
            </a:extLst>
          </p:cNvPr>
          <p:cNvSpPr>
            <a:spLocks noGrp="1"/>
          </p:cNvSpPr>
          <p:nvPr>
            <p:ph type="sldNum" sz="quarter" idx="11"/>
          </p:nvPr>
        </p:nvSpPr>
        <p:spPr/>
        <p:txBody>
          <a:bodyPr/>
          <a:lstStyle/>
          <a:p>
            <a:fld id="{FC2EED17-1836-6142-A4B1-ABB9C7C22E41}" type="slidenum">
              <a:rPr lang="en-US" smtClean="0"/>
              <a:pPr/>
              <a:t>20</a:t>
            </a:fld>
            <a:endParaRPr lang="en-US"/>
          </a:p>
        </p:txBody>
      </p:sp>
      <p:pic>
        <p:nvPicPr>
          <p:cNvPr id="5" name="Picture 4">
            <a:extLst>
              <a:ext uri="{FF2B5EF4-FFF2-40B4-BE49-F238E27FC236}">
                <a16:creationId xmlns:a16="http://schemas.microsoft.com/office/drawing/2014/main" id="{236643F3-AB27-3C48-8DDD-9ECBB6FA4793}"/>
              </a:ext>
            </a:extLst>
          </p:cNvPr>
          <p:cNvPicPr>
            <a:picLocks noChangeAspect="1"/>
          </p:cNvPicPr>
          <p:nvPr/>
        </p:nvPicPr>
        <p:blipFill>
          <a:blip r:embed="rId2"/>
          <a:stretch>
            <a:fillRect/>
          </a:stretch>
        </p:blipFill>
        <p:spPr>
          <a:xfrm>
            <a:off x="0" y="783112"/>
            <a:ext cx="9144000" cy="3577275"/>
          </a:xfrm>
          <a:prstGeom prst="rect">
            <a:avLst/>
          </a:prstGeom>
        </p:spPr>
      </p:pic>
    </p:spTree>
    <p:extLst>
      <p:ext uri="{BB962C8B-B14F-4D97-AF65-F5344CB8AC3E}">
        <p14:creationId xmlns:p14="http://schemas.microsoft.com/office/powerpoint/2010/main" val="358876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Autofit/>
          </a:bodyPr>
          <a:lstStyle/>
          <a:p>
            <a:r>
              <a:rPr lang="en-US" sz="5400" b="1" dirty="0">
                <a:solidFill>
                  <a:srgbClr val="C00000"/>
                </a:solidFill>
              </a:rPr>
              <a:t>Claim Matching</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21</a:t>
            </a:fld>
            <a:endParaRPr lang="en-US"/>
          </a:p>
        </p:txBody>
      </p:sp>
      <p:sp>
        <p:nvSpPr>
          <p:cNvPr id="5" name="Thought Bubble: Cloud 1">
            <a:extLst>
              <a:ext uri="{FF2B5EF4-FFF2-40B4-BE49-F238E27FC236}">
                <a16:creationId xmlns:a16="http://schemas.microsoft.com/office/drawing/2014/main" id="{6F827361-62A7-9445-BC11-6A54CB75CA77}"/>
              </a:ext>
            </a:extLst>
          </p:cNvPr>
          <p:cNvSpPr/>
          <p:nvPr/>
        </p:nvSpPr>
        <p:spPr>
          <a:xfrm>
            <a:off x="1175600" y="933592"/>
            <a:ext cx="4580260" cy="2226398"/>
          </a:xfrm>
          <a:prstGeom prst="cloudCallout">
            <a:avLst>
              <a:gd name="adj1" fmla="val 49021"/>
              <a:gd name="adj2" fmla="val 438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Helvetica-Light"/>
              </a:rPr>
              <a:t>Does </a:t>
            </a:r>
          </a:p>
          <a:p>
            <a:pPr algn="ctr"/>
            <a:r>
              <a:rPr lang="en-US" sz="2400" dirty="0">
                <a:latin typeface="Helvetica-Light"/>
              </a:rPr>
              <a:t>Textual Entailment </a:t>
            </a:r>
            <a:br>
              <a:rPr lang="en-US" sz="2400" dirty="0">
                <a:latin typeface="Helvetica-Light"/>
              </a:rPr>
            </a:br>
            <a:r>
              <a:rPr lang="en-US" sz="2400" dirty="0">
                <a:latin typeface="Helvetica-Light"/>
              </a:rPr>
              <a:t>help</a:t>
            </a:r>
            <a:br>
              <a:rPr lang="en-US" sz="2400" dirty="0">
                <a:latin typeface="Helvetica-Light"/>
              </a:rPr>
            </a:br>
            <a:r>
              <a:rPr lang="en-US" sz="2400" dirty="0">
                <a:latin typeface="Helvetica-Light"/>
              </a:rPr>
              <a:t>Claim Matching?</a:t>
            </a:r>
          </a:p>
        </p:txBody>
      </p:sp>
      <p:pic>
        <p:nvPicPr>
          <p:cNvPr id="6" name="Picture 5" descr="Related image">
            <a:extLst>
              <a:ext uri="{FF2B5EF4-FFF2-40B4-BE49-F238E27FC236}">
                <a16:creationId xmlns:a16="http://schemas.microsoft.com/office/drawing/2014/main" id="{1540709B-9A3B-C34E-B7EA-643D29994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812" y="2188071"/>
            <a:ext cx="2147596" cy="2451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F0E52C-F954-4618-ABE5-2A1B69C70D80}"/>
              </a:ext>
            </a:extLst>
          </p:cNvPr>
          <p:cNvPicPr>
            <a:picLocks noChangeAspect="1"/>
          </p:cNvPicPr>
          <p:nvPr/>
        </p:nvPicPr>
        <p:blipFill rotWithShape="1">
          <a:blip r:embed="rId3">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976878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ClaimPairs Dataset</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22</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10" name="Content Placeholder 3">
            <a:extLst>
              <a:ext uri="{FF2B5EF4-FFF2-40B4-BE49-F238E27FC236}">
                <a16:creationId xmlns:a16="http://schemas.microsoft.com/office/drawing/2014/main" id="{97F35C94-252A-F341-BDD1-9C6D61FE8A47}"/>
              </a:ext>
            </a:extLst>
          </p:cNvPr>
          <p:cNvGraphicFramePr>
            <a:graphicFrameLocks/>
          </p:cNvGraphicFramePr>
          <p:nvPr>
            <p:extLst/>
          </p:nvPr>
        </p:nvGraphicFramePr>
        <p:xfrm>
          <a:off x="389436" y="878021"/>
          <a:ext cx="7733634" cy="3181719"/>
        </p:xfrm>
        <a:graphic>
          <a:graphicData uri="http://schemas.openxmlformats.org/drawingml/2006/table">
            <a:tbl>
              <a:tblPr firstRow="1" bandRow="1">
                <a:tableStyleId>{8EC20E35-A176-4012-BC5E-935CFFF8708E}</a:tableStyleId>
              </a:tblPr>
              <a:tblGrid>
                <a:gridCol w="494718">
                  <a:extLst>
                    <a:ext uri="{9D8B030D-6E8A-4147-A177-3AD203B41FA5}">
                      <a16:colId xmlns:a16="http://schemas.microsoft.com/office/drawing/2014/main" val="754877413"/>
                    </a:ext>
                  </a:extLst>
                </a:gridCol>
                <a:gridCol w="2453078">
                  <a:extLst>
                    <a:ext uri="{9D8B030D-6E8A-4147-A177-3AD203B41FA5}">
                      <a16:colId xmlns:a16="http://schemas.microsoft.com/office/drawing/2014/main" val="2203372660"/>
                    </a:ext>
                  </a:extLst>
                </a:gridCol>
                <a:gridCol w="2629481">
                  <a:extLst>
                    <a:ext uri="{9D8B030D-6E8A-4147-A177-3AD203B41FA5}">
                      <a16:colId xmlns:a16="http://schemas.microsoft.com/office/drawing/2014/main" val="313231520"/>
                    </a:ext>
                  </a:extLst>
                </a:gridCol>
                <a:gridCol w="642050">
                  <a:extLst>
                    <a:ext uri="{9D8B030D-6E8A-4147-A177-3AD203B41FA5}">
                      <a16:colId xmlns:a16="http://schemas.microsoft.com/office/drawing/2014/main" val="4123179501"/>
                    </a:ext>
                  </a:extLst>
                </a:gridCol>
                <a:gridCol w="706508">
                  <a:extLst>
                    <a:ext uri="{9D8B030D-6E8A-4147-A177-3AD203B41FA5}">
                      <a16:colId xmlns:a16="http://schemas.microsoft.com/office/drawing/2014/main" val="1360556789"/>
                    </a:ext>
                  </a:extLst>
                </a:gridCol>
                <a:gridCol w="807799">
                  <a:extLst>
                    <a:ext uri="{9D8B030D-6E8A-4147-A177-3AD203B41FA5}">
                      <a16:colId xmlns:a16="http://schemas.microsoft.com/office/drawing/2014/main" val="3841030792"/>
                    </a:ext>
                  </a:extLst>
                </a:gridCol>
              </a:tblGrid>
              <a:tr h="583386">
                <a:tc>
                  <a:txBody>
                    <a:bodyPr/>
                    <a:lstStyle/>
                    <a:p>
                      <a:pPr algn="ctr"/>
                      <a:r>
                        <a:rPr lang="en-US" sz="1100"/>
                        <a:t>ID</a:t>
                      </a:r>
                    </a:p>
                  </a:txBody>
                  <a:tcPr marL="68395" marR="68395" marT="34198" marB="34198" anchor="ctr"/>
                </a:tc>
                <a:tc>
                  <a:txBody>
                    <a:bodyPr/>
                    <a:lstStyle/>
                    <a:p>
                      <a:pPr algn="ctr"/>
                      <a:r>
                        <a:rPr lang="en-US" sz="1100" dirty="0"/>
                        <a:t>Premise Claim (P)</a:t>
                      </a:r>
                    </a:p>
                  </a:txBody>
                  <a:tcPr marL="68395" marR="68395" marT="34198" marB="34198" anchor="ctr"/>
                </a:tc>
                <a:tc>
                  <a:txBody>
                    <a:bodyPr/>
                    <a:lstStyle/>
                    <a:p>
                      <a:pPr algn="ctr"/>
                      <a:r>
                        <a:rPr lang="en-US" sz="1100"/>
                        <a:t>Hypothesis Claim (H)</a:t>
                      </a:r>
                    </a:p>
                  </a:txBody>
                  <a:tcPr marL="68395" marR="68395" marT="34198" marB="34198" anchor="ctr"/>
                </a:tc>
                <a:tc>
                  <a:txBody>
                    <a:bodyPr/>
                    <a:lstStyle/>
                    <a:p>
                      <a:pPr algn="ctr"/>
                      <a:r>
                        <a:rPr lang="en-US" sz="1100" dirty="0"/>
                        <a:t>Entail.</a:t>
                      </a:r>
                      <a:endParaRPr lang="en-US" sz="1100" b="1" dirty="0"/>
                    </a:p>
                  </a:txBody>
                  <a:tcPr marL="68395" marR="68395" marT="34198" marB="34198" anchor="ctr"/>
                </a:tc>
                <a:tc>
                  <a:txBody>
                    <a:bodyPr/>
                    <a:lstStyle/>
                    <a:p>
                      <a:pPr algn="ctr"/>
                      <a:r>
                        <a:rPr lang="en-US" sz="1100" dirty="0"/>
                        <a:t>Contra.</a:t>
                      </a:r>
                      <a:endParaRPr lang="en-US" sz="1100" b="1" dirty="0"/>
                    </a:p>
                  </a:txBody>
                  <a:tcPr marL="68395" marR="68395" marT="34198" marB="34198" anchor="ctr"/>
                </a:tc>
                <a:tc>
                  <a:txBody>
                    <a:bodyPr/>
                    <a:lstStyle/>
                    <a:p>
                      <a:pPr algn="ctr"/>
                      <a:r>
                        <a:rPr lang="en-US" sz="1100" dirty="0"/>
                        <a:t>Match.</a:t>
                      </a:r>
                      <a:endParaRPr lang="en-US" sz="1100" b="1" dirty="0"/>
                    </a:p>
                  </a:txBody>
                  <a:tcPr marL="68395" marR="68395" marT="34198" marB="34198" anchor="ctr"/>
                </a:tc>
                <a:extLst>
                  <a:ext uri="{0D108BD9-81ED-4DB2-BD59-A6C34878D82A}">
                    <a16:rowId xmlns:a16="http://schemas.microsoft.com/office/drawing/2014/main" val="4135078843"/>
                  </a:ext>
                </a:extLst>
              </a:tr>
              <a:tr h="717645">
                <a:tc>
                  <a:txBody>
                    <a:bodyPr/>
                    <a:lstStyle/>
                    <a:p>
                      <a:pPr algn="ctr"/>
                      <a:r>
                        <a:rPr lang="en-US" sz="1100"/>
                        <a:t>1</a:t>
                      </a:r>
                    </a:p>
                  </a:txBody>
                  <a:tcPr marL="68395" marR="68395" marT="34198" marB="34198" anchor="ctr"/>
                </a:tc>
                <a:tc>
                  <a:txBody>
                    <a:bodyPr/>
                    <a:lstStyle/>
                    <a:p>
                      <a:pPr algn="just"/>
                      <a:r>
                        <a:rPr lang="en-US" sz="1100" kern="1200" dirty="0">
                          <a:effectLst/>
                        </a:rPr>
                        <a:t>Hostages were released as soon as Ronald Reagan took office because Iran perceived that America was ”no longer under the command of someone weak.”</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It’s worth remembering Iran released our hostages the day Ronald Reagan was</a:t>
                      </a:r>
                    </a:p>
                    <a:p>
                      <a:pPr algn="just"/>
                      <a:r>
                        <a:rPr lang="en-US" sz="1100" kern="1200" dirty="0">
                          <a:effectLst/>
                        </a:rPr>
                        <a:t>sworn into office.</a:t>
                      </a:r>
                    </a:p>
                    <a:p>
                      <a:pPr algn="just"/>
                      <a:endParaRPr lang="en-US" sz="1100" dirty="0"/>
                    </a:p>
                  </a:txBody>
                  <a:tcPr marL="68395" marR="68395" marT="34198" marB="34198" anchor="ctr"/>
                </a:tc>
                <a:tc>
                  <a:txBody>
                    <a:bodyPr/>
                    <a:lstStyle/>
                    <a:p>
                      <a:pPr algn="ctr"/>
                      <a:r>
                        <a:rPr lang="en-US" sz="1100" b="1" dirty="0"/>
                        <a:t>1</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a:t>1</a:t>
                      </a:r>
                    </a:p>
                  </a:txBody>
                  <a:tcPr marL="68395" marR="68395" marT="34198" marB="34198" anchor="ctr"/>
                </a:tc>
                <a:extLst>
                  <a:ext uri="{0D108BD9-81ED-4DB2-BD59-A6C34878D82A}">
                    <a16:rowId xmlns:a16="http://schemas.microsoft.com/office/drawing/2014/main" val="2580518704"/>
                  </a:ext>
                </a:extLst>
              </a:tr>
              <a:tr h="1120421">
                <a:tc>
                  <a:txBody>
                    <a:bodyPr/>
                    <a:lstStyle/>
                    <a:p>
                      <a:pPr algn="ctr"/>
                      <a:r>
                        <a:rPr lang="en-US" sz="1100"/>
                        <a:t>2</a:t>
                      </a:r>
                    </a:p>
                  </a:txBody>
                  <a:tcPr marL="68395" marR="68395" marT="34198" marB="34198" anchor="ctr"/>
                </a:tc>
                <a:tc>
                  <a:txBody>
                    <a:bodyPr/>
                    <a:lstStyle/>
                    <a:p>
                      <a:pPr algn="just"/>
                      <a:r>
                        <a:rPr lang="en-US" sz="1100" kern="1200" dirty="0">
                          <a:effectLst/>
                        </a:rPr>
                        <a:t>While our people work longer hours for lower wages, almost all new income goes to the top 1 percent.</a:t>
                      </a:r>
                    </a:p>
                    <a:p>
                      <a:pPr algn="just"/>
                      <a:endParaRPr lang="en-US" sz="1100" dirty="0"/>
                    </a:p>
                  </a:txBody>
                  <a:tcPr marL="68395" marR="68395" marT="34198" marB="34198" anchor="ctr"/>
                </a:tc>
                <a:tc>
                  <a:txBody>
                    <a:bodyPr/>
                    <a:lstStyle/>
                    <a:p>
                      <a:pPr algn="just"/>
                      <a:r>
                        <a:rPr lang="en-US" sz="1100" kern="1200" dirty="0">
                          <a:effectLst/>
                        </a:rPr>
                        <a:t>I’m running for president because our economy is rigged because working people are working longer hours for lower wages and almost all of new wealth and income being created is going to the top one percent.</a:t>
                      </a:r>
                    </a:p>
                    <a:p>
                      <a:pPr algn="just"/>
                      <a:endParaRPr lang="en-US" sz="1100" dirty="0"/>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dirty="0"/>
                        <a:t>0</a:t>
                      </a:r>
                    </a:p>
                  </a:txBody>
                  <a:tcPr marL="68395" marR="68395" marT="34198" marB="34198" anchor="ctr"/>
                </a:tc>
                <a:extLst>
                  <a:ext uri="{0D108BD9-81ED-4DB2-BD59-A6C34878D82A}">
                    <a16:rowId xmlns:a16="http://schemas.microsoft.com/office/drawing/2014/main" val="3224521206"/>
                  </a:ext>
                </a:extLst>
              </a:tr>
              <a:tr h="717645">
                <a:tc>
                  <a:txBody>
                    <a:bodyPr/>
                    <a:lstStyle/>
                    <a:p>
                      <a:pPr algn="ctr"/>
                      <a:r>
                        <a:rPr lang="en-US" sz="1100"/>
                        <a:t>3</a:t>
                      </a:r>
                    </a:p>
                  </a:txBody>
                  <a:tcPr marL="68395" marR="68395" marT="34198" marB="34198" anchor="ctr"/>
                </a:tc>
                <a:tc>
                  <a:txBody>
                    <a:bodyPr/>
                    <a:lstStyle/>
                    <a:p>
                      <a:pPr algn="just"/>
                      <a:r>
                        <a:rPr lang="en-US" sz="1100" kern="1200" dirty="0">
                          <a:effectLst/>
                        </a:rPr>
                        <a:t>When President Obama took office, we were losing 700,000 jobs a month. Now we’ve had job growth, I think, for 24 consecutive months.</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When President Obama came into office we were losing 800,000 jobs a month, 800,000 jobs a month.</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a:t>1</a:t>
                      </a:r>
                    </a:p>
                  </a:txBody>
                  <a:tcPr marL="68395" marR="68395" marT="34198" marB="34198" anchor="ctr"/>
                </a:tc>
                <a:tc>
                  <a:txBody>
                    <a:bodyPr/>
                    <a:lstStyle/>
                    <a:p>
                      <a:pPr algn="ctr"/>
                      <a:r>
                        <a:rPr lang="en-US" sz="1100" b="1" dirty="0"/>
                        <a:t>1</a:t>
                      </a:r>
                    </a:p>
                  </a:txBody>
                  <a:tcPr marL="68395" marR="68395" marT="34198" marB="34198" anchor="ctr"/>
                </a:tc>
                <a:extLst>
                  <a:ext uri="{0D108BD9-81ED-4DB2-BD59-A6C34878D82A}">
                    <a16:rowId xmlns:a16="http://schemas.microsoft.com/office/drawing/2014/main" val="3108735742"/>
                  </a:ext>
                </a:extLst>
              </a:tr>
            </a:tbl>
          </a:graphicData>
        </a:graphic>
      </p:graphicFrame>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672236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 Matching Experiment Results</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23</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6" name="Table 5">
            <a:extLst>
              <a:ext uri="{FF2B5EF4-FFF2-40B4-BE49-F238E27FC236}">
                <a16:creationId xmlns:a16="http://schemas.microsoft.com/office/drawing/2014/main" id="{5E528EB1-E948-8340-97FC-7779BC5EC490}"/>
              </a:ext>
            </a:extLst>
          </p:cNvPr>
          <p:cNvGraphicFramePr>
            <a:graphicFrameLocks noGrp="1"/>
          </p:cNvGraphicFramePr>
          <p:nvPr>
            <p:extLst/>
          </p:nvPr>
        </p:nvGraphicFramePr>
        <p:xfrm>
          <a:off x="389436" y="917439"/>
          <a:ext cx="8363934" cy="3486924"/>
        </p:xfrm>
        <a:graphic>
          <a:graphicData uri="http://schemas.openxmlformats.org/drawingml/2006/table">
            <a:tbl>
              <a:tblPr>
                <a:tableStyleId>{5C22544A-7EE6-4342-B048-85BDC9FD1C3A}</a:tableStyleId>
              </a:tblPr>
              <a:tblGrid>
                <a:gridCol w="1858464">
                  <a:extLst>
                    <a:ext uri="{9D8B030D-6E8A-4147-A177-3AD203B41FA5}">
                      <a16:colId xmlns:a16="http://schemas.microsoft.com/office/drawing/2014/main" val="989054069"/>
                    </a:ext>
                  </a:extLst>
                </a:gridCol>
                <a:gridCol w="1084245">
                  <a:extLst>
                    <a:ext uri="{9D8B030D-6E8A-4147-A177-3AD203B41FA5}">
                      <a16:colId xmlns:a16="http://schemas.microsoft.com/office/drawing/2014/main" val="1073597458"/>
                    </a:ext>
                  </a:extLst>
                </a:gridCol>
                <a:gridCol w="1084245">
                  <a:extLst>
                    <a:ext uri="{9D8B030D-6E8A-4147-A177-3AD203B41FA5}">
                      <a16:colId xmlns:a16="http://schemas.microsoft.com/office/drawing/2014/main" val="1137929770"/>
                    </a:ext>
                  </a:extLst>
                </a:gridCol>
                <a:gridCol w="1084245">
                  <a:extLst>
                    <a:ext uri="{9D8B030D-6E8A-4147-A177-3AD203B41FA5}">
                      <a16:colId xmlns:a16="http://schemas.microsoft.com/office/drawing/2014/main" val="1338802748"/>
                    </a:ext>
                  </a:extLst>
                </a:gridCol>
                <a:gridCol w="1084245">
                  <a:extLst>
                    <a:ext uri="{9D8B030D-6E8A-4147-A177-3AD203B41FA5}">
                      <a16:colId xmlns:a16="http://schemas.microsoft.com/office/drawing/2014/main" val="1519952521"/>
                    </a:ext>
                  </a:extLst>
                </a:gridCol>
                <a:gridCol w="1084245">
                  <a:extLst>
                    <a:ext uri="{9D8B030D-6E8A-4147-A177-3AD203B41FA5}">
                      <a16:colId xmlns:a16="http://schemas.microsoft.com/office/drawing/2014/main" val="3874049628"/>
                    </a:ext>
                  </a:extLst>
                </a:gridCol>
                <a:gridCol w="1084245">
                  <a:extLst>
                    <a:ext uri="{9D8B030D-6E8A-4147-A177-3AD203B41FA5}">
                      <a16:colId xmlns:a16="http://schemas.microsoft.com/office/drawing/2014/main" val="97214994"/>
                    </a:ext>
                  </a:extLst>
                </a:gridCol>
              </a:tblGrid>
              <a:tr h="387436">
                <a:tc>
                  <a:txBody>
                    <a:bodyPr/>
                    <a:lstStyle/>
                    <a:p>
                      <a:pPr algn="ctr" fontAlgn="b"/>
                      <a:r>
                        <a:rPr lang="en-US" sz="1050" b="1" u="none" strike="noStrike" dirty="0">
                          <a:solidFill>
                            <a:schemeClr val="bg1"/>
                          </a:solidFill>
                          <a:effectLst/>
                        </a:rPr>
                        <a:t>Algorithms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5257383"/>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(Lemma)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0.49 / 0.41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0.81 </a:t>
                      </a:r>
                      <a:r>
                        <a:rPr lang="en-US" sz="1050" u="none" strike="noStrike" dirty="0">
                          <a:effectLst/>
                        </a:rPr>
                        <a:t>/ </a:t>
                      </a:r>
                      <a:r>
                        <a:rPr lang="en-US" sz="1050" b="1" u="none" strike="noStrike" dirty="0">
                          <a:effectLst/>
                        </a:rPr>
                        <a:t>0.82</a:t>
                      </a:r>
                      <a:r>
                        <a:rPr lang="en-US" sz="1050" u="none" strike="noStrike" dirty="0">
                          <a:effectLst/>
                        </a:rPr>
                        <a:t> / </a:t>
                      </a:r>
                      <a:r>
                        <a:rPr lang="en-US" sz="1050" b="1" u="none" strike="noStrike" dirty="0">
                          <a:effectLst/>
                        </a:rPr>
                        <a:t>0.77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0.55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0.91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1629150"/>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Lemma+WN</a:t>
                      </a:r>
                      <a:r>
                        <a:rPr lang="en-US" sz="1050" b="1" u="none" strike="noStrike" dirty="0">
                          <a:solidFill>
                            <a:schemeClr val="bg1"/>
                          </a:solidFill>
                          <a:effectLst/>
                        </a:rPr>
                        <a:t>)</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0.77 / 0.80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0.89 / 0.83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0.59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8081803"/>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(Token)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0.48 / 0.41 / 0.06</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0.79 / 0.81 / 0.68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0.60 / 0.55 / 0.12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0.92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438432"/>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Token+WN</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0.74 / 0.76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0.90 / 0.84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0.63 / 0.58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843260"/>
                  </a:ext>
                </a:extLst>
              </a:tr>
              <a:tr h="387436">
                <a:tc>
                  <a:txBody>
                    <a:bodyPr/>
                    <a:lstStyle/>
                    <a:p>
                      <a:pPr algn="l" fontAlgn="b"/>
                      <a:r>
                        <a:rPr lang="en-US" sz="1050" b="1" u="none" strike="noStrike" dirty="0">
                          <a:solidFill>
                            <a:schemeClr val="bg1"/>
                          </a:solidFill>
                          <a:effectLst/>
                        </a:rPr>
                        <a:t>  TIE (</a:t>
                      </a:r>
                      <a:r>
                        <a:rPr lang="en-US" sz="1050" b="1" u="none" strike="noStrike" dirty="0" err="1">
                          <a:solidFill>
                            <a:schemeClr val="bg1"/>
                          </a:solidFill>
                          <a:effectLst/>
                        </a:rPr>
                        <a:t>OpenNLP</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0.95</a:t>
                      </a:r>
                      <a:r>
                        <a:rPr lang="en-US" sz="1050" u="none" strike="noStrike" dirty="0">
                          <a:effectLst/>
                        </a:rPr>
                        <a:t> / 0.02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0.92 / 0.94 / 0.98</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0.38 / 0.44 / 0.05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1.00</a:t>
                      </a:r>
                      <a:r>
                        <a:rPr lang="en-US" sz="1050" u="none" strike="noStrike" dirty="0">
                          <a:effectLst/>
                        </a:rPr>
                        <a:t> / </a:t>
                      </a:r>
                      <a:r>
                        <a:rPr lang="en-US" sz="1050" b="1" u="none" strike="noStrike" dirty="0">
                          <a:effectLst/>
                        </a:rPr>
                        <a:t>1.00</a:t>
                      </a:r>
                      <a:r>
                        <a:rPr lang="en-US" sz="1050" u="none" strike="noStrike" dirty="0">
                          <a:effectLst/>
                        </a:rPr>
                        <a:t> / 0.95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0.54 / 0.60 / 0.03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0.97</a:t>
                      </a:r>
                      <a:r>
                        <a:rPr lang="en-US" sz="1050" u="none" strike="noStrike" dirty="0">
                          <a:effectLst/>
                        </a:rPr>
                        <a:t> / </a:t>
                      </a:r>
                      <a:r>
                        <a:rPr lang="en-US" sz="1050" b="1" u="none" strike="noStrike" dirty="0">
                          <a:effectLst/>
                        </a:rPr>
                        <a:t>0.97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003334"/>
                  </a:ext>
                </a:extLst>
              </a:tr>
              <a:tr h="387436">
                <a:tc>
                  <a:txBody>
                    <a:bodyPr/>
                    <a:lstStyle/>
                    <a:p>
                      <a:pPr algn="l" fontAlgn="b"/>
                      <a:r>
                        <a:rPr lang="en-US" sz="1050" b="1" u="none" strike="noStrike" dirty="0">
                          <a:solidFill>
                            <a:schemeClr val="bg1"/>
                          </a:solidFill>
                          <a:effectLst/>
                        </a:rPr>
                        <a:t>  TIE (WN+VO)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0.47 / 0.45 / 0.02</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0.93 / 0.95 / 0.98</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0.55 / 0.62 / 0.18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0.91 / 0.85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0.51 / 0.52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639015"/>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AdArte</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0.35 / 0.30 / 0.06</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0.96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0.70 / 0.70 / 0.73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0.81 / 0.80 / 0.76</a:t>
                      </a:r>
                      <a:endParaRPr lang="en-US" sz="1050" b="0" i="0" u="none" strike="noStrike">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0.47 / 0.41 / 0.11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0.87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158392"/>
                  </a:ext>
                </a:extLst>
              </a:tr>
              <a:tr h="387436">
                <a:tc>
                  <a:txBody>
                    <a:bodyPr/>
                    <a:lstStyle/>
                    <a:p>
                      <a:pPr algn="l" fontAlgn="b"/>
                      <a:r>
                        <a:rPr lang="en-US" sz="1050" b="1" u="none" strike="noStrike" dirty="0">
                          <a:solidFill>
                            <a:schemeClr val="bg1"/>
                          </a:solidFill>
                          <a:effectLst/>
                        </a:rPr>
                        <a:t>  P1EDA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0.61 / 0.56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a:t>
                      </a:r>
                      <a:r>
                        <a:rPr lang="en-US" sz="1050" b="1" u="none" strike="noStrike" dirty="0">
                          <a:effectLst/>
                        </a:rPr>
                        <a:t>0.97</a:t>
                      </a:r>
                      <a:r>
                        <a:rPr lang="en-US" sz="1050" u="none" strike="noStrike" dirty="0">
                          <a:effectLst/>
                        </a:rPr>
                        <a:t>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0.76 / 0.32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0.93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a:t>
                      </a:r>
                      <a:r>
                        <a:rPr lang="en-US" sz="1050" b="1" u="none" strike="noStrike" dirty="0">
                          <a:effectLst/>
                        </a:rPr>
                        <a:t>0.65</a:t>
                      </a:r>
                      <a:r>
                        <a:rPr lang="en-US" sz="1050" u="none" strike="noStrike" dirty="0">
                          <a:effectLst/>
                        </a:rPr>
                        <a:t> / 0.08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0.95 / 0.92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699980"/>
                  </a:ext>
                </a:extLst>
              </a:tr>
            </a:tbl>
          </a:graphicData>
        </a:graphic>
      </p:graphicFrame>
      <p:pic>
        <p:nvPicPr>
          <p:cNvPr id="7" name="Picture 6">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37458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normAutofit fontScale="90000"/>
          </a:bodyPr>
          <a:lstStyle/>
          <a:p>
            <a:r>
              <a:rPr lang="en-US" dirty="0"/>
              <a:t>Current IDIR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fld id="{FC2EED17-1836-6142-A4B1-ABB9C7C22E41}" type="slidenum">
              <a:rPr lang="en-US" smtClean="0"/>
              <a:pPr/>
              <a:t>24</a:t>
            </a:fld>
            <a:endParaRPr lang="en-US" dirty="0"/>
          </a:p>
        </p:txBody>
      </p:sp>
      <p:sp>
        <p:nvSpPr>
          <p:cNvPr id="17" name="TextBox 16">
            <a:extLst>
              <a:ext uri="{FF2B5EF4-FFF2-40B4-BE49-F238E27FC236}">
                <a16:creationId xmlns:a16="http://schemas.microsoft.com/office/drawing/2014/main" id="{946C8F1C-683D-0F4C-AC44-FD723170476D}"/>
              </a:ext>
            </a:extLst>
          </p:cNvPr>
          <p:cNvSpPr txBox="1"/>
          <p:nvPr/>
        </p:nvSpPr>
        <p:spPr>
          <a:xfrm>
            <a:off x="668382" y="2040436"/>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8" name="TextBox 17">
            <a:extLst>
              <a:ext uri="{FF2B5EF4-FFF2-40B4-BE49-F238E27FC236}">
                <a16:creationId xmlns:a16="http://schemas.microsoft.com/office/drawing/2014/main" id="{CC089F4F-77B4-CD47-BDC8-7BE86B91D7D7}"/>
              </a:ext>
            </a:extLst>
          </p:cNvPr>
          <p:cNvSpPr txBox="1"/>
          <p:nvPr/>
        </p:nvSpPr>
        <p:spPr>
          <a:xfrm>
            <a:off x="1615025" y="2044947"/>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9" name="TextBox 18">
            <a:extLst>
              <a:ext uri="{FF2B5EF4-FFF2-40B4-BE49-F238E27FC236}">
                <a16:creationId xmlns:a16="http://schemas.microsoft.com/office/drawing/2014/main" id="{1B66D475-FF7B-094D-B126-CC50626E91D0}"/>
              </a:ext>
            </a:extLst>
          </p:cNvPr>
          <p:cNvSpPr txBox="1"/>
          <p:nvPr/>
        </p:nvSpPr>
        <p:spPr>
          <a:xfrm>
            <a:off x="4210526" y="2060385"/>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0" name="TextBox 19">
            <a:extLst>
              <a:ext uri="{FF2B5EF4-FFF2-40B4-BE49-F238E27FC236}">
                <a16:creationId xmlns:a16="http://schemas.microsoft.com/office/drawing/2014/main" id="{825D00B4-866F-4747-8097-7627267B8C8E}"/>
              </a:ext>
            </a:extLst>
          </p:cNvPr>
          <p:cNvSpPr txBox="1"/>
          <p:nvPr/>
        </p:nvSpPr>
        <p:spPr>
          <a:xfrm>
            <a:off x="5201105" y="2041541"/>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2" name="TextBox 21">
            <a:extLst>
              <a:ext uri="{FF2B5EF4-FFF2-40B4-BE49-F238E27FC236}">
                <a16:creationId xmlns:a16="http://schemas.microsoft.com/office/drawing/2014/main" id="{7E836D39-C98B-EC44-B9A1-5993DEB0F6FD}"/>
              </a:ext>
            </a:extLst>
          </p:cNvPr>
          <p:cNvSpPr txBox="1"/>
          <p:nvPr/>
        </p:nvSpPr>
        <p:spPr>
          <a:xfrm>
            <a:off x="6904143" y="2044947"/>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23" name="TextBox 22">
            <a:extLst>
              <a:ext uri="{FF2B5EF4-FFF2-40B4-BE49-F238E27FC236}">
                <a16:creationId xmlns:a16="http://schemas.microsoft.com/office/drawing/2014/main" id="{DF8CB42C-38EA-124B-9D20-89FA9BF59359}"/>
              </a:ext>
            </a:extLst>
          </p:cNvPr>
          <p:cNvSpPr txBox="1"/>
          <p:nvPr/>
        </p:nvSpPr>
        <p:spPr>
          <a:xfrm>
            <a:off x="454684" y="722678"/>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9" y="1128629"/>
            <a:ext cx="735196" cy="91440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524" r="9190" b="37354"/>
          <a:stretch/>
        </p:blipFill>
        <p:spPr>
          <a:xfrm>
            <a:off x="1476267" y="1128629"/>
            <a:ext cx="781631"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711" y="1128629"/>
            <a:ext cx="731252" cy="914400"/>
          </a:xfrm>
          <a:prstGeom prst="rect">
            <a:avLst/>
          </a:prstGeom>
        </p:spPr>
      </p:pic>
      <p:sp>
        <p:nvSpPr>
          <p:cNvPr id="36" name="TextBox 35">
            <a:extLst>
              <a:ext uri="{FF2B5EF4-FFF2-40B4-BE49-F238E27FC236}">
                <a16:creationId xmlns:a16="http://schemas.microsoft.com/office/drawing/2014/main" id="{CC089F4F-77B4-CD47-BDC8-7BE86B91D7D7}"/>
              </a:ext>
            </a:extLst>
          </p:cNvPr>
          <p:cNvSpPr txBox="1"/>
          <p:nvPr/>
        </p:nvSpPr>
        <p:spPr>
          <a:xfrm>
            <a:off x="2493112" y="2048087"/>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066" y="1133687"/>
            <a:ext cx="732092" cy="9144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542" y="1112187"/>
            <a:ext cx="700470" cy="9144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4433" y="1128629"/>
            <a:ext cx="751408" cy="9144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8206" y="1126035"/>
            <a:ext cx="748898" cy="914400"/>
          </a:xfrm>
          <a:prstGeom prst="rect">
            <a:avLst/>
          </a:prstGeom>
        </p:spPr>
      </p:pic>
      <p:sp>
        <p:nvSpPr>
          <p:cNvPr id="46" name="TextBox 45">
            <a:extLst>
              <a:ext uri="{FF2B5EF4-FFF2-40B4-BE49-F238E27FC236}">
                <a16:creationId xmlns:a16="http://schemas.microsoft.com/office/drawing/2014/main" id="{825D00B4-866F-4747-8097-7627267B8C8E}"/>
              </a:ext>
            </a:extLst>
          </p:cNvPr>
          <p:cNvSpPr txBox="1"/>
          <p:nvPr/>
        </p:nvSpPr>
        <p:spPr>
          <a:xfrm>
            <a:off x="6214302" y="2036841"/>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4143" y="1112187"/>
            <a:ext cx="751377" cy="9144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3683" y="1122105"/>
            <a:ext cx="730595" cy="914400"/>
          </a:xfrm>
          <a:prstGeom prst="rect">
            <a:avLst/>
          </a:prstGeom>
        </p:spPr>
      </p:pic>
      <p:sp>
        <p:nvSpPr>
          <p:cNvPr id="47" name="TextBox 46">
            <a:extLst>
              <a:ext uri="{FF2B5EF4-FFF2-40B4-BE49-F238E27FC236}">
                <a16:creationId xmlns:a16="http://schemas.microsoft.com/office/drawing/2014/main" id="{825D00B4-866F-4747-8097-7627267B8C8E}"/>
              </a:ext>
            </a:extLst>
          </p:cNvPr>
          <p:cNvSpPr txBox="1"/>
          <p:nvPr/>
        </p:nvSpPr>
        <p:spPr>
          <a:xfrm>
            <a:off x="7971353" y="2044947"/>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8" name="TextBox 47">
            <a:extLst>
              <a:ext uri="{FF2B5EF4-FFF2-40B4-BE49-F238E27FC236}">
                <a16:creationId xmlns:a16="http://schemas.microsoft.com/office/drawing/2014/main" id="{E4054C83-D662-7D4A-948E-6555864B1150}"/>
              </a:ext>
            </a:extLst>
          </p:cNvPr>
          <p:cNvSpPr txBox="1"/>
          <p:nvPr/>
        </p:nvSpPr>
        <p:spPr>
          <a:xfrm>
            <a:off x="454684" y="2608498"/>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49" name="TextBox 48">
            <a:extLst>
              <a:ext uri="{FF2B5EF4-FFF2-40B4-BE49-F238E27FC236}">
                <a16:creationId xmlns:a16="http://schemas.microsoft.com/office/drawing/2014/main" id="{CC089F4F-77B4-CD47-BDC8-7BE86B91D7D7}"/>
              </a:ext>
            </a:extLst>
          </p:cNvPr>
          <p:cNvSpPr txBox="1"/>
          <p:nvPr/>
        </p:nvSpPr>
        <p:spPr>
          <a:xfrm>
            <a:off x="3373551" y="2040435"/>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381" y="2954836"/>
            <a:ext cx="731231" cy="914400"/>
          </a:xfrm>
          <a:prstGeom prst="rect">
            <a:avLst/>
          </a:prstGeom>
        </p:spPr>
      </p:pic>
      <p:sp>
        <p:nvSpPr>
          <p:cNvPr id="50" name="TextBox 49">
            <a:extLst>
              <a:ext uri="{FF2B5EF4-FFF2-40B4-BE49-F238E27FC236}">
                <a16:creationId xmlns:a16="http://schemas.microsoft.com/office/drawing/2014/main" id="{946C8F1C-683D-0F4C-AC44-FD723170476D}"/>
              </a:ext>
            </a:extLst>
          </p:cNvPr>
          <p:cNvSpPr txBox="1"/>
          <p:nvPr/>
        </p:nvSpPr>
        <p:spPr>
          <a:xfrm>
            <a:off x="728302" y="3869236"/>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1721" y="2954836"/>
            <a:ext cx="653688" cy="914400"/>
          </a:xfrm>
          <a:prstGeom prst="rect">
            <a:avLst/>
          </a:prstGeom>
        </p:spPr>
      </p:pic>
      <p:sp>
        <p:nvSpPr>
          <p:cNvPr id="51" name="TextBox 50">
            <a:extLst>
              <a:ext uri="{FF2B5EF4-FFF2-40B4-BE49-F238E27FC236}">
                <a16:creationId xmlns:a16="http://schemas.microsoft.com/office/drawing/2014/main" id="{946C8F1C-683D-0F4C-AC44-FD723170476D}"/>
              </a:ext>
            </a:extLst>
          </p:cNvPr>
          <p:cNvSpPr txBox="1"/>
          <p:nvPr/>
        </p:nvSpPr>
        <p:spPr>
          <a:xfrm>
            <a:off x="1553470" y="3869236"/>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9695" y="2954836"/>
            <a:ext cx="806268" cy="914400"/>
          </a:xfrm>
          <a:prstGeom prst="rect">
            <a:avLst/>
          </a:prstGeom>
        </p:spPr>
      </p:pic>
      <p:sp>
        <p:nvSpPr>
          <p:cNvPr id="52" name="TextBox 51">
            <a:extLst>
              <a:ext uri="{FF2B5EF4-FFF2-40B4-BE49-F238E27FC236}">
                <a16:creationId xmlns:a16="http://schemas.microsoft.com/office/drawing/2014/main" id="{946C8F1C-683D-0F4C-AC44-FD723170476D}"/>
              </a:ext>
            </a:extLst>
          </p:cNvPr>
          <p:cNvSpPr txBox="1"/>
          <p:nvPr/>
        </p:nvSpPr>
        <p:spPr>
          <a:xfrm>
            <a:off x="2474644" y="3869236"/>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7411" y="2954835"/>
            <a:ext cx="731988" cy="914400"/>
          </a:xfrm>
          <a:prstGeom prst="rect">
            <a:avLst/>
          </a:prstGeom>
        </p:spPr>
      </p:pic>
      <p:sp>
        <p:nvSpPr>
          <p:cNvPr id="53" name="TextBox 52">
            <a:extLst>
              <a:ext uri="{FF2B5EF4-FFF2-40B4-BE49-F238E27FC236}">
                <a16:creationId xmlns:a16="http://schemas.microsoft.com/office/drawing/2014/main" id="{946C8F1C-683D-0F4C-AC44-FD723170476D}"/>
              </a:ext>
            </a:extLst>
          </p:cNvPr>
          <p:cNvSpPr txBox="1"/>
          <p:nvPr/>
        </p:nvSpPr>
        <p:spPr>
          <a:xfrm>
            <a:off x="3377232" y="3869235"/>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6971" y="2954835"/>
            <a:ext cx="750221" cy="914400"/>
          </a:xfrm>
          <a:prstGeom prst="rect">
            <a:avLst/>
          </a:prstGeom>
        </p:spPr>
      </p:pic>
      <p:sp>
        <p:nvSpPr>
          <p:cNvPr id="54" name="TextBox 53">
            <a:extLst>
              <a:ext uri="{FF2B5EF4-FFF2-40B4-BE49-F238E27FC236}">
                <a16:creationId xmlns:a16="http://schemas.microsoft.com/office/drawing/2014/main" id="{946C8F1C-683D-0F4C-AC44-FD723170476D}"/>
              </a:ext>
            </a:extLst>
          </p:cNvPr>
          <p:cNvSpPr txBox="1"/>
          <p:nvPr/>
        </p:nvSpPr>
        <p:spPr>
          <a:xfrm>
            <a:off x="4235330" y="3869235"/>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5" name="TextBox 54">
            <a:extLst>
              <a:ext uri="{FF2B5EF4-FFF2-40B4-BE49-F238E27FC236}">
                <a16:creationId xmlns:a16="http://schemas.microsoft.com/office/drawing/2014/main" id="{C0DC149B-1FFC-FF4C-BD85-4E833949EC9B}"/>
              </a:ext>
            </a:extLst>
          </p:cNvPr>
          <p:cNvSpPr txBox="1"/>
          <p:nvPr/>
        </p:nvSpPr>
        <p:spPr>
          <a:xfrm>
            <a:off x="5830209" y="2608498"/>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58" name="Picture 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7155" y="2951241"/>
            <a:ext cx="732829" cy="914400"/>
          </a:xfrm>
          <a:prstGeom prst="rect">
            <a:avLst/>
          </a:prstGeom>
        </p:spPr>
      </p:pic>
      <p:sp>
        <p:nvSpPr>
          <p:cNvPr id="59" name="TextBox 58">
            <a:extLst>
              <a:ext uri="{FF2B5EF4-FFF2-40B4-BE49-F238E27FC236}">
                <a16:creationId xmlns:a16="http://schemas.microsoft.com/office/drawing/2014/main" id="{946C8F1C-683D-0F4C-AC44-FD723170476D}"/>
              </a:ext>
            </a:extLst>
          </p:cNvPr>
          <p:cNvSpPr txBox="1"/>
          <p:nvPr/>
        </p:nvSpPr>
        <p:spPr>
          <a:xfrm>
            <a:off x="6013251" y="3875041"/>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61" name="TextBox 60">
            <a:extLst>
              <a:ext uri="{FF2B5EF4-FFF2-40B4-BE49-F238E27FC236}">
                <a16:creationId xmlns:a16="http://schemas.microsoft.com/office/drawing/2014/main" id="{946C8F1C-683D-0F4C-AC44-FD723170476D}"/>
              </a:ext>
            </a:extLst>
          </p:cNvPr>
          <p:cNvSpPr txBox="1"/>
          <p:nvPr/>
        </p:nvSpPr>
        <p:spPr>
          <a:xfrm>
            <a:off x="6877366" y="3869235"/>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5" name="Picture 4"/>
          <p:cNvPicPr>
            <a:picLocks noChangeAspect="1"/>
          </p:cNvPicPr>
          <p:nvPr/>
        </p:nvPicPr>
        <p:blipFill rotWithShape="1">
          <a:blip r:embed="rId18">
            <a:extLst>
              <a:ext uri="{28A0092B-C50C-407E-A947-70E740481C1C}">
                <a14:useLocalDpi xmlns:a14="http://schemas.microsoft.com/office/drawing/2010/main" val="0"/>
              </a:ext>
            </a:extLst>
          </a:blip>
          <a:srcRect l="9333" r="25709"/>
          <a:stretch/>
        </p:blipFill>
        <p:spPr>
          <a:xfrm>
            <a:off x="6811261" y="2951241"/>
            <a:ext cx="827124" cy="914400"/>
          </a:xfrm>
          <a:prstGeom prst="rect">
            <a:avLst/>
          </a:prstGeom>
        </p:spPr>
      </p:pic>
      <p:pic>
        <p:nvPicPr>
          <p:cNvPr id="39" name="Picture 38">
            <a:extLst>
              <a:ext uri="{FF2B5EF4-FFF2-40B4-BE49-F238E27FC236}">
                <a16:creationId xmlns:a16="http://schemas.microsoft.com/office/drawing/2014/main" id="{4CF0E52C-F954-4618-ABE5-2A1B69C70D80}"/>
              </a:ext>
            </a:extLst>
          </p:cNvPr>
          <p:cNvPicPr>
            <a:picLocks noChangeAspect="1"/>
          </p:cNvPicPr>
          <p:nvPr/>
        </p:nvPicPr>
        <p:blipFill rotWithShape="1">
          <a:blip r:embed="rId19">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204472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25</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280"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60020"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888531" y="3495368"/>
            <a:ext cx="5412658"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3200" dirty="0">
                <a:solidFill>
                  <a:srgbClr val="13409F"/>
                </a:solidFill>
                <a:latin typeface="Open Sans" charset="0"/>
              </a:rPr>
              <a:t>idir.uta.edu/claimbuster</a:t>
            </a: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itle 1"/>
          <p:cNvSpPr>
            <a:spLocks noGrp="1"/>
          </p:cNvSpPr>
          <p:nvPr>
            <p:ph type="title"/>
          </p:nvPr>
        </p:nvSpPr>
        <p:spPr>
          <a:xfrm>
            <a:off x="324464" y="241532"/>
            <a:ext cx="7558549" cy="391646"/>
          </a:xfrm>
        </p:spPr>
        <p:txBody>
          <a:bodyPr>
            <a:noAutofit/>
          </a:bodyPr>
          <a:lstStyle/>
          <a:p>
            <a:r>
              <a:rPr lang="en-US" sz="2400" b="1" dirty="0">
                <a:latin typeface="Open Sans" charset="0"/>
              </a:rPr>
              <a:t>The First-ever End-to-end F</a:t>
            </a:r>
            <a:r>
              <a:rPr lang="en-US" altLang="zh-CN" sz="2400" b="1" dirty="0">
                <a:latin typeface="Open Sans" charset="0"/>
              </a:rPr>
              <a:t>act-checking</a:t>
            </a:r>
            <a:r>
              <a:rPr lang="en-US" sz="2400" b="1" dirty="0">
                <a:latin typeface="Open Sans"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01612" y="97398"/>
            <a:ext cx="1048317" cy="873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9473" y="853453"/>
            <a:ext cx="7682139" cy="34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4</a:t>
            </a:fld>
            <a:endParaRPr lang="en-US" dirty="0"/>
          </a:p>
        </p:txBody>
      </p:sp>
    </p:spTree>
    <p:extLst>
      <p:ext uri="{BB962C8B-B14F-4D97-AF65-F5344CB8AC3E}">
        <p14:creationId xmlns:p14="http://schemas.microsoft.com/office/powerpoint/2010/main" val="108209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0742" y="109048"/>
            <a:ext cx="6237515" cy="4342092"/>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5</a:t>
            </a:fld>
            <a:endParaRPr lang="en-US" dirty="0"/>
          </a:p>
        </p:txBody>
      </p:sp>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4">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144971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599" y="91910"/>
            <a:ext cx="5528289" cy="4350608"/>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6</a:t>
            </a:fld>
            <a:endParaRPr lang="en-US" dirty="0"/>
          </a:p>
        </p:txBody>
      </p:sp>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4">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54127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EEE9-1032-464A-9DB3-6780830F3DE4}"/>
              </a:ext>
            </a:extLst>
          </p:cNvPr>
          <p:cNvSpPr>
            <a:spLocks noGrp="1"/>
          </p:cNvSpPr>
          <p:nvPr>
            <p:ph type="title"/>
          </p:nvPr>
        </p:nvSpPr>
        <p:spPr>
          <a:xfrm>
            <a:off x="389436" y="171450"/>
            <a:ext cx="8363938" cy="671402"/>
          </a:xfrm>
        </p:spPr>
        <p:txBody>
          <a:bodyPr>
            <a:normAutofit fontScale="90000"/>
          </a:bodyPr>
          <a:lstStyle/>
          <a:p>
            <a:r>
              <a:rPr lang="en-US" b="1" dirty="0">
                <a:latin typeface="Garamond"/>
                <a:cs typeface="Arial"/>
              </a:rPr>
              <a:t>New ClaimBuster API</a:t>
            </a:r>
            <a:endParaRPr lang="en-US" b="1" dirty="0"/>
          </a:p>
        </p:txBody>
      </p:sp>
      <p:sp>
        <p:nvSpPr>
          <p:cNvPr id="3" name="Text Placeholder 2">
            <a:extLst>
              <a:ext uri="{FF2B5EF4-FFF2-40B4-BE49-F238E27FC236}">
                <a16:creationId xmlns:a16="http://schemas.microsoft.com/office/drawing/2014/main" id="{F7362988-60FA-4EB3-9BC0-46EAB93DBDF9}"/>
              </a:ext>
            </a:extLst>
          </p:cNvPr>
          <p:cNvSpPr>
            <a:spLocks noGrp="1"/>
          </p:cNvSpPr>
          <p:nvPr>
            <p:ph type="body" sz="quarter" idx="10"/>
          </p:nvPr>
        </p:nvSpPr>
        <p:spPr>
          <a:xfrm>
            <a:off x="389436" y="1014302"/>
            <a:ext cx="8363938" cy="2769989"/>
          </a:xfrm>
          <a:ln>
            <a:noFill/>
          </a:ln>
        </p:spPr>
        <p:txBody>
          <a:bodyPr vert="horz" wrap="square" lIns="0" tIns="0" rIns="0" bIns="0" rtlCol="0" anchor="t">
            <a:spAutoFit/>
          </a:bodyPr>
          <a:lstStyle/>
          <a:p>
            <a:pPr marL="0" indent="0">
              <a:spcBef>
                <a:spcPts val="200"/>
              </a:spcBef>
              <a:spcAft>
                <a:spcPts val="200"/>
              </a:spcAft>
              <a:buNone/>
            </a:pPr>
            <a:r>
              <a:rPr lang="en-US" sz="2800" b="1" dirty="0">
                <a:solidFill>
                  <a:srgbClr val="C00000"/>
                </a:solidFill>
                <a:latin typeface="Open Sans" charset="0"/>
              </a:rPr>
              <a:t>Changes</a:t>
            </a:r>
          </a:p>
          <a:p>
            <a:pPr marL="716915" lvl="1" indent="-457200">
              <a:spcBef>
                <a:spcPts val="200"/>
              </a:spcBef>
              <a:spcAft>
                <a:spcPts val="200"/>
              </a:spcAft>
              <a:buClr>
                <a:srgbClr val="C00000"/>
              </a:buClr>
              <a:buFont typeface="ZapfDingbatsITC" charset="0"/>
              <a:buChar char="✱"/>
            </a:pPr>
            <a:r>
              <a:rPr lang="en-US" sz="2000" dirty="0">
                <a:latin typeface="Open Sans" charset="0"/>
              </a:rPr>
              <a:t>New server to host the API which should be able to handle heavier workloads</a:t>
            </a:r>
          </a:p>
          <a:p>
            <a:pPr marL="716915" lvl="1" indent="-457200">
              <a:spcBef>
                <a:spcPts val="200"/>
              </a:spcBef>
              <a:spcAft>
                <a:spcPts val="200"/>
              </a:spcAft>
              <a:buClr>
                <a:srgbClr val="C00000"/>
              </a:buClr>
              <a:buFont typeface="ZapfDingbatsITC" charset="0"/>
              <a:buChar char="✱"/>
            </a:pPr>
            <a:r>
              <a:rPr lang="en-US" sz="2000" dirty="0">
                <a:latin typeface="Open Sans" charset="0"/>
              </a:rPr>
              <a:t>API will require a key to use, which can be obtained after registration. It will allow us to monitor and scale the API accordingly with respect to usage.</a:t>
            </a:r>
          </a:p>
          <a:p>
            <a:pPr marL="716915" lvl="1" indent="-457200">
              <a:spcBef>
                <a:spcPts val="200"/>
              </a:spcBef>
              <a:spcAft>
                <a:spcPts val="200"/>
              </a:spcAft>
              <a:buClr>
                <a:srgbClr val="C00000"/>
              </a:buClr>
              <a:buFont typeface="ZapfDingbatsITC" charset="0"/>
              <a:buChar char="✱"/>
            </a:pPr>
            <a:r>
              <a:rPr lang="en-US" sz="2000" dirty="0">
                <a:latin typeface="Open Sans" charset="0"/>
              </a:rPr>
              <a:t>Endpoints might change slightly to allow for better versioning of future updates to the API.</a:t>
            </a:r>
          </a:p>
        </p:txBody>
      </p:sp>
      <p:sp>
        <p:nvSpPr>
          <p:cNvPr id="4" name="Slide Number Placeholder 3">
            <a:extLst>
              <a:ext uri="{FF2B5EF4-FFF2-40B4-BE49-F238E27FC236}">
                <a16:creationId xmlns:a16="http://schemas.microsoft.com/office/drawing/2014/main" id="{114B3408-4512-4A39-AB7B-E2E3B20AB231}"/>
              </a:ext>
            </a:extLst>
          </p:cNvPr>
          <p:cNvSpPr>
            <a:spLocks noGrp="1"/>
          </p:cNvSpPr>
          <p:nvPr>
            <p:ph type="sldNum" sz="quarter" idx="11"/>
          </p:nvPr>
        </p:nvSpPr>
        <p:spPr/>
        <p:txBody>
          <a:bodyPr/>
          <a:lstStyle/>
          <a:p>
            <a:fld id="{FC2EED17-1836-6142-A4B1-ABB9C7C22E41}" type="slidenum">
              <a:rPr lang="en-US" smtClean="0"/>
              <a:pPr/>
              <a:t>7</a:t>
            </a:fld>
            <a:endParaRPr lang="en-US"/>
          </a:p>
        </p:txBody>
      </p:sp>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165327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DE96-8353-431E-837D-762AC2741264}"/>
              </a:ext>
            </a:extLst>
          </p:cNvPr>
          <p:cNvSpPr>
            <a:spLocks noGrp="1"/>
          </p:cNvSpPr>
          <p:nvPr>
            <p:ph type="title"/>
          </p:nvPr>
        </p:nvSpPr>
        <p:spPr>
          <a:xfrm>
            <a:off x="0" y="149679"/>
            <a:ext cx="8363938" cy="553998"/>
          </a:xfrm>
        </p:spPr>
        <p:txBody>
          <a:bodyPr>
            <a:normAutofit fontScale="90000"/>
          </a:bodyPr>
          <a:lstStyle/>
          <a:p>
            <a:r>
              <a:rPr lang="en-US" sz="4000" b="1" dirty="0">
                <a:latin typeface="Garamond"/>
                <a:cs typeface="Arial"/>
              </a:rPr>
              <a:t>LSTM-based Model for Claim Spotting</a:t>
            </a:r>
            <a:endParaRPr lang="en-US" sz="4000" b="1" dirty="0"/>
          </a:p>
        </p:txBody>
      </p:sp>
      <p:sp>
        <p:nvSpPr>
          <p:cNvPr id="3" name="Text Placeholder 2">
            <a:extLst>
              <a:ext uri="{FF2B5EF4-FFF2-40B4-BE49-F238E27FC236}">
                <a16:creationId xmlns:a16="http://schemas.microsoft.com/office/drawing/2014/main" id="{0376BD53-CC5C-4C3E-8197-B5E76AE4F0F2}"/>
              </a:ext>
            </a:extLst>
          </p:cNvPr>
          <p:cNvSpPr>
            <a:spLocks noGrp="1"/>
          </p:cNvSpPr>
          <p:nvPr>
            <p:ph type="body" sz="quarter" idx="10"/>
          </p:nvPr>
        </p:nvSpPr>
        <p:spPr>
          <a:xfrm>
            <a:off x="387795" y="983985"/>
            <a:ext cx="8505834" cy="2954655"/>
          </a:xfrm>
          <a:ln>
            <a:noFill/>
          </a:ln>
        </p:spPr>
        <p:txBody>
          <a:bodyPr vert="horz" wrap="square" lIns="0" tIns="0" rIns="0" bIns="0" rtlCol="0" anchor="t">
            <a:spAutoFit/>
          </a:bodyPr>
          <a:lstStyle/>
          <a:p>
            <a:pPr>
              <a:spcBef>
                <a:spcPts val="200"/>
              </a:spcBef>
              <a:spcAft>
                <a:spcPts val="200"/>
              </a:spcAft>
              <a:buClr>
                <a:srgbClr val="C00000"/>
              </a:buClr>
              <a:buFont typeface="ZapfDingbatsITC" charset="0"/>
              <a:buChar char="✱"/>
            </a:pPr>
            <a:r>
              <a:rPr lang="en-US" sz="2000" b="0" dirty="0">
                <a:solidFill>
                  <a:schemeClr val="tx1"/>
                </a:solidFill>
                <a:latin typeface="Open Sans" charset="0"/>
              </a:rPr>
              <a:t>Model based on an LSTM (long short-term memory) network</a:t>
            </a:r>
            <a:endParaRPr lang="en-US" sz="2000" dirty="0">
              <a:solidFill>
                <a:schemeClr val="tx1"/>
              </a:solidFill>
              <a:latin typeface="Open Sans" charset="0"/>
            </a:endParaRP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Tested several different word embeddings but found no significant difference in </a:t>
            </a:r>
            <a:r>
              <a:rPr lang="en-US" sz="2000" b="0" dirty="0">
                <a:latin typeface="Open Sans" charset="0"/>
              </a:rPr>
              <a:t>overall performance</a:t>
            </a:r>
            <a:endParaRPr lang="en-US" sz="2000" b="0" dirty="0">
              <a:solidFill>
                <a:schemeClr val="tx1"/>
              </a:solidFill>
              <a:latin typeface="Open Sans" charset="0"/>
            </a:endParaRPr>
          </a:p>
          <a:p>
            <a:pPr marL="602615" lvl="1" indent="-342900">
              <a:spcBef>
                <a:spcPts val="200"/>
              </a:spcBef>
              <a:spcAft>
                <a:spcPts val="200"/>
              </a:spcAft>
              <a:buClr>
                <a:srgbClr val="C00000"/>
              </a:buClr>
              <a:buFont typeface="Courier New" charset="0"/>
              <a:buChar char="o"/>
            </a:pPr>
            <a:r>
              <a:rPr lang="en-US" sz="2000" dirty="0">
                <a:latin typeface="Open Sans" charset="0"/>
              </a:rPr>
              <a:t>Different embeddings did have different affinities (i.e., some produce models which score text with numbers higher on average).</a:t>
            </a: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We used nonsensical sentences to make the model more resistant to attacks. The neural models outperformed the SVM model by </a:t>
            </a:r>
            <a:r>
              <a:rPr lang="en-US" sz="2000" dirty="0">
                <a:solidFill>
                  <a:srgbClr val="C00000"/>
                </a:solidFill>
                <a:latin typeface="Open Sans" charset="0"/>
              </a:rPr>
              <a:t>29%</a:t>
            </a:r>
            <a:r>
              <a:rPr lang="en-US" sz="2000" b="0" dirty="0">
                <a:solidFill>
                  <a:schemeClr val="tx1"/>
                </a:solidFill>
                <a:latin typeface="Open Sans" charset="0"/>
              </a:rPr>
              <a:t> in precision and </a:t>
            </a:r>
            <a:r>
              <a:rPr lang="en-US" sz="2000" dirty="0">
                <a:solidFill>
                  <a:srgbClr val="C00000"/>
                </a:solidFill>
                <a:latin typeface="Open Sans" charset="0"/>
              </a:rPr>
              <a:t>12%</a:t>
            </a:r>
            <a:r>
              <a:rPr lang="en-US" sz="2000" b="0" dirty="0">
                <a:solidFill>
                  <a:schemeClr val="tx1"/>
                </a:solidFill>
                <a:latin typeface="Open Sans" charset="0"/>
              </a:rPr>
              <a:t> in recall.</a:t>
            </a:r>
          </a:p>
        </p:txBody>
      </p:sp>
      <p:sp>
        <p:nvSpPr>
          <p:cNvPr id="4" name="Slide Number Placeholder 3">
            <a:extLst>
              <a:ext uri="{FF2B5EF4-FFF2-40B4-BE49-F238E27FC236}">
                <a16:creationId xmlns:a16="http://schemas.microsoft.com/office/drawing/2014/main" id="{BD60D75B-FA26-4D65-AF28-5340C045FC87}"/>
              </a:ext>
            </a:extLst>
          </p:cNvPr>
          <p:cNvSpPr>
            <a:spLocks noGrp="1"/>
          </p:cNvSpPr>
          <p:nvPr>
            <p:ph type="sldNum" sz="quarter" idx="11"/>
          </p:nvPr>
        </p:nvSpPr>
        <p:spPr/>
        <p:txBody>
          <a:bodyPr/>
          <a:lstStyle/>
          <a:p>
            <a:fld id="{FC2EED17-1836-6142-A4B1-ABB9C7C22E41}" type="slidenum">
              <a:rPr lang="en-US" smtClean="0"/>
              <a:pPr/>
              <a:t>8</a:t>
            </a:fld>
            <a:endParaRPr lang="en-US"/>
          </a:p>
        </p:txBody>
      </p:sp>
      <p:pic>
        <p:nvPicPr>
          <p:cNvPr id="6" name="Picture 5">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6068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D911D-9E6E-4895-9BAE-3B972285DE99}"/>
              </a:ext>
            </a:extLst>
          </p:cNvPr>
          <p:cNvSpPr>
            <a:spLocks noGrp="1"/>
          </p:cNvSpPr>
          <p:nvPr>
            <p:ph idx="1"/>
          </p:nvPr>
        </p:nvSpPr>
        <p:spPr>
          <a:xfrm>
            <a:off x="389436" y="1085850"/>
            <a:ext cx="8363938" cy="2616101"/>
          </a:xfrm>
        </p:spPr>
        <p:txBody>
          <a:bodyPr vert="horz" wrap="square" lIns="0" tIns="0" rIns="0" bIns="0" rtlCol="0" anchor="t">
            <a:spAutoFit/>
          </a:bodyPr>
          <a:lstStyle/>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Training the LSTM model on adversarial (modified) examples</a:t>
            </a:r>
            <a:r>
              <a:rPr lang="en-US" sz="2000" b="0" dirty="0">
                <a:latin typeface="Open Sans" charset="0"/>
              </a:rPr>
              <a:t>.</a:t>
            </a:r>
          </a:p>
          <a:p>
            <a:pPr>
              <a:lnSpc>
                <a:spcPct val="100000"/>
              </a:lnSpc>
              <a:spcBef>
                <a:spcPts val="200"/>
              </a:spcBef>
              <a:spcAft>
                <a:spcPts val="200"/>
              </a:spcAft>
              <a:buClr>
                <a:srgbClr val="C00000"/>
              </a:buClr>
              <a:buFont typeface="ZapfDingbatsITC" charset="0"/>
              <a:buChar char="✱"/>
            </a:pPr>
            <a:r>
              <a:rPr lang="en-US" sz="2000" b="0" dirty="0">
                <a:latin typeface="Open Sans" charset="0"/>
              </a:rPr>
              <a:t>Adversarial noise (perturbations), designed to maximize the chance of misclassification by the network, was calculated using back-propagation.</a:t>
            </a:r>
            <a:endParaRPr lang="en-US" sz="2000" b="0" dirty="0">
              <a:solidFill>
                <a:schemeClr val="tx1"/>
              </a:solidFill>
              <a:latin typeface="Open Sans" charset="0"/>
            </a:endParaRPr>
          </a:p>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Perturbation was applied to word-embeddings rather than directly to the input.</a:t>
            </a:r>
          </a:p>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Precision, Recall and F1-Score were improved across all output classes</a:t>
            </a:r>
            <a:r>
              <a:rPr lang="en-US" sz="2000" b="0" dirty="0">
                <a:latin typeface="Open Sans" charset="0"/>
              </a:rPr>
              <a:t>. </a:t>
            </a:r>
          </a:p>
        </p:txBody>
      </p:sp>
      <p:sp>
        <p:nvSpPr>
          <p:cNvPr id="3" name="Title 2">
            <a:extLst>
              <a:ext uri="{FF2B5EF4-FFF2-40B4-BE49-F238E27FC236}">
                <a16:creationId xmlns:a16="http://schemas.microsoft.com/office/drawing/2014/main" id="{01811178-CF86-4B5F-9753-7485F220E326}"/>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endParaRPr lang="en-US" b="1" dirty="0"/>
          </a:p>
        </p:txBody>
      </p:sp>
      <p:sp>
        <p:nvSpPr>
          <p:cNvPr id="4" name="Slide Number Placeholder 3">
            <a:extLst>
              <a:ext uri="{FF2B5EF4-FFF2-40B4-BE49-F238E27FC236}">
                <a16:creationId xmlns:a16="http://schemas.microsoft.com/office/drawing/2014/main" id="{6DB6A2E6-325D-495D-9AD9-E538DBFAAEEB}"/>
              </a:ext>
            </a:extLst>
          </p:cNvPr>
          <p:cNvSpPr>
            <a:spLocks noGrp="1"/>
          </p:cNvSpPr>
          <p:nvPr>
            <p:ph type="sldNum" sz="quarter" idx="10"/>
          </p:nvPr>
        </p:nvSpPr>
        <p:spPr/>
        <p:txBody>
          <a:bodyPr/>
          <a:lstStyle/>
          <a:p>
            <a:fld id="{FC2EED17-1836-6142-A4B1-ABB9C7C22E41}" type="slidenum">
              <a:rPr lang="en-US" smtClean="0"/>
              <a:pPr/>
              <a:t>9</a:t>
            </a:fld>
            <a:endParaRPr lang="en-US"/>
          </a:p>
        </p:txBody>
      </p:sp>
      <p:pic>
        <p:nvPicPr>
          <p:cNvPr id="5" name="Picture 4">
            <a:extLst>
              <a:ext uri="{FF2B5EF4-FFF2-40B4-BE49-F238E27FC236}">
                <a16:creationId xmlns:a16="http://schemas.microsoft.com/office/drawing/2014/main" id="{4CF0E52C-F954-4618-ABE5-2A1B69C70D80}"/>
              </a:ext>
            </a:extLst>
          </p:cNvPr>
          <p:cNvPicPr>
            <a:picLocks noChangeAspect="1"/>
          </p:cNvPicPr>
          <p:nvPr/>
        </p:nvPicPr>
        <p:blipFill rotWithShape="1">
          <a:blip r:embed="rId2">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20714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9388</TotalTime>
  <Words>1188</Words>
  <Application>Microsoft Macintosh PowerPoint</Application>
  <PresentationFormat>On-screen Show (16:9)</PresentationFormat>
  <Paragraphs>233</Paragraphs>
  <Slides>25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Segoe UI</vt:lpstr>
      <vt:lpstr>Segoe UI Light</vt:lpstr>
      <vt:lpstr>ZapfDingbatsITC</vt:lpstr>
      <vt:lpstr>Arial</vt:lpstr>
      <vt:lpstr>Calibri</vt:lpstr>
      <vt:lpstr>Courier New</vt:lpstr>
      <vt:lpstr>Garamond</vt:lpstr>
      <vt:lpstr>Helvetica-Light</vt:lpstr>
      <vt:lpstr>Open Sans</vt:lpstr>
      <vt:lpstr>Wingdings</vt:lpstr>
      <vt:lpstr>Office Theme</vt:lpstr>
      <vt:lpstr>PowerPoint Presentation</vt:lpstr>
      <vt:lpstr>Outline</vt:lpstr>
      <vt:lpstr>PowerPoint Presentation</vt:lpstr>
      <vt:lpstr>The First-ever End-to-end Fact-checking System</vt:lpstr>
      <vt:lpstr>PowerPoint Presentation</vt:lpstr>
      <vt:lpstr>PowerPoint Presentation</vt:lpstr>
      <vt:lpstr>New ClaimBuster API</vt:lpstr>
      <vt:lpstr>LSTM-based Model for Claim Spotting</vt:lpstr>
      <vt:lpstr>Adversarially Trained LSTM</vt:lpstr>
      <vt:lpstr>Adversarially Trained LSTM</vt:lpstr>
      <vt:lpstr>Claim-related Frames</vt:lpstr>
      <vt:lpstr>Modeling Factual Claims</vt:lpstr>
      <vt:lpstr>Defining New Frames</vt:lpstr>
      <vt:lpstr>PowerPoint Presentation</vt:lpstr>
      <vt:lpstr>Preliminary Experiments: Claim Detection</vt:lpstr>
      <vt:lpstr>Preliminary Experiments: Claim Spotting</vt:lpstr>
      <vt:lpstr>PowerPoint Presentation</vt:lpstr>
      <vt:lpstr>ClaimPortal</vt:lpstr>
      <vt:lpstr>PowerPoint Presentation</vt:lpstr>
      <vt:lpstr>PowerPoint Presentation</vt:lpstr>
      <vt:lpstr>Claim Matching</vt:lpstr>
      <vt:lpstr>ClaimPairs Dataset</vt:lpstr>
      <vt:lpstr>Claim Matching Experiment Results</vt:lpstr>
      <vt:lpstr>Current IDIR Students</vt:lpstr>
      <vt:lpstr>Thank you!</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410</cp:revision>
  <cp:lastPrinted>2018-09-28T18:05:19Z</cp:lastPrinted>
  <dcterms:created xsi:type="dcterms:W3CDTF">2013-10-16T17:47:49Z</dcterms:created>
  <dcterms:modified xsi:type="dcterms:W3CDTF">2019-02-13T16:03:51Z</dcterms:modified>
</cp:coreProperties>
</file>